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94" r:id="rId3"/>
    <p:sldId id="295" r:id="rId4"/>
    <p:sldId id="261" r:id="rId5"/>
    <p:sldId id="299" r:id="rId6"/>
    <p:sldId id="297" r:id="rId7"/>
    <p:sldId id="300" r:id="rId8"/>
    <p:sldId id="307" r:id="rId9"/>
    <p:sldId id="308" r:id="rId10"/>
    <p:sldId id="309" r:id="rId11"/>
    <p:sldId id="310" r:id="rId12"/>
    <p:sldId id="30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>
        <p:scale>
          <a:sx n="81" d="100"/>
          <a:sy n="81" d="100"/>
        </p:scale>
        <p:origin x="-17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</c:v>
                </c:pt>
                <c:pt idx="1">
                  <c:v>Монгол хэл</c:v>
                </c:pt>
                <c:pt idx="2">
                  <c:v>Математик</c:v>
                </c:pt>
                <c:pt idx="3">
                  <c:v>Хими </c:v>
                </c:pt>
                <c:pt idx="4">
                  <c:v>Биологи</c:v>
                </c:pt>
                <c:pt idx="5">
                  <c:v>Нийгэм </c:v>
                </c:pt>
                <c:pt idx="6">
                  <c:v>Физик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41.7</c:v>
                </c:pt>
                <c:pt idx="1">
                  <c:v>46.2</c:v>
                </c:pt>
                <c:pt idx="2">
                  <c:v>32.5</c:v>
                </c:pt>
                <c:pt idx="3">
                  <c:v>49.4</c:v>
                </c:pt>
                <c:pt idx="4">
                  <c:v>34</c:v>
                </c:pt>
                <c:pt idx="5">
                  <c:v>56</c:v>
                </c:pt>
                <c:pt idx="6">
                  <c:v>31.3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26776704"/>
        <c:axId val="26778240"/>
        <c:axId val="0"/>
      </c:bar3DChart>
      <c:catAx>
        <c:axId val="2677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78240"/>
        <c:crosses val="autoZero"/>
        <c:auto val="1"/>
        <c:lblAlgn val="ctr"/>
        <c:lblOffset val="100"/>
        <c:noMultiLvlLbl val="0"/>
      </c:catAx>
      <c:valAx>
        <c:axId val="2677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76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англи хэл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41.9</c:v>
                </c:pt>
                <c:pt idx="1">
                  <c:v>42</c:v>
                </c:pt>
                <c:pt idx="2">
                  <c:v>59.7</c:v>
                </c:pt>
                <c:pt idx="3">
                  <c:v>37.799999999999997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математик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29.1</c:v>
                </c:pt>
                <c:pt idx="1">
                  <c:v>30.9</c:v>
                </c:pt>
                <c:pt idx="2">
                  <c:v>38.5</c:v>
                </c:pt>
                <c:pt idx="3">
                  <c:v>35.4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монгол хэл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44.29</c:v>
                </c:pt>
                <c:pt idx="1">
                  <c:v>50.6</c:v>
                </c:pt>
                <c:pt idx="2">
                  <c:v>58.6</c:v>
                </c:pt>
                <c:pt idx="3">
                  <c:v>43.3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нийгэм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56</c:v>
                </c:pt>
                <c:pt idx="1">
                  <c:v>50</c:v>
                </c:pt>
                <c:pt idx="2">
                  <c:v>71</c:v>
                </c:pt>
                <c:pt idx="3">
                  <c:v>54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хими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45</c:v>
                </c:pt>
                <c:pt idx="1">
                  <c:v>43</c:v>
                </c:pt>
                <c:pt idx="2">
                  <c:v>51.5</c:v>
                </c:pt>
                <c:pt idx="3">
                  <c:v>58.2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биологи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41</c:v>
                </c:pt>
                <c:pt idx="1">
                  <c:v>35</c:v>
                </c:pt>
                <c:pt idx="2">
                  <c:v>39</c:v>
                </c:pt>
                <c:pt idx="3">
                  <c:v>21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физик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0">
                  <c:v>38.4</c:v>
                </c:pt>
                <c:pt idx="1">
                  <c:v>27</c:v>
                </c:pt>
                <c:pt idx="2">
                  <c:v>34.299999999999997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865728"/>
        <c:axId val="64991616"/>
      </c:barChart>
      <c:catAx>
        <c:axId val="5986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4991616"/>
        <c:crosses val="autoZero"/>
        <c:auto val="1"/>
        <c:lblAlgn val="ctr"/>
        <c:lblOffset val="100"/>
        <c:noMultiLvlLbl val="0"/>
      </c:catAx>
      <c:valAx>
        <c:axId val="6499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86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30,3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43,13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</c:v>
                </c:pt>
                <c:pt idx="1">
                  <c:v>Монгол хэл</c:v>
                </c:pt>
                <c:pt idx="2">
                  <c:v>Математик</c:v>
                </c:pt>
                <c:pt idx="3">
                  <c:v>Хими </c:v>
                </c:pt>
                <c:pt idx="4">
                  <c:v>Биологи</c:v>
                </c:pt>
                <c:pt idx="5">
                  <c:v>Нийгэм </c:v>
                </c:pt>
                <c:pt idx="6">
                  <c:v>Физик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41.7</c:v>
                </c:pt>
                <c:pt idx="1">
                  <c:v>52.1</c:v>
                </c:pt>
                <c:pt idx="2">
                  <c:v>40.1</c:v>
                </c:pt>
                <c:pt idx="3">
                  <c:v>49.4</c:v>
                </c:pt>
                <c:pt idx="4">
                  <c:v>51.9</c:v>
                </c:pt>
                <c:pt idx="5">
                  <c:v>50.9</c:v>
                </c:pt>
                <c:pt idx="6">
                  <c:v>39.85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26818048"/>
        <c:axId val="26819584"/>
        <c:axId val="0"/>
      </c:bar3DChart>
      <c:catAx>
        <c:axId val="26818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819584"/>
        <c:crosses val="autoZero"/>
        <c:auto val="1"/>
        <c:lblAlgn val="ctr"/>
        <c:lblOffset val="100"/>
        <c:noMultiLvlLbl val="0"/>
      </c:catAx>
      <c:valAx>
        <c:axId val="2681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81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англи хэл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40</c:v>
                </c:pt>
                <c:pt idx="1">
                  <c:v>24.7</c:v>
                </c:pt>
                <c:pt idx="2">
                  <c:v>26.3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математик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 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43</c:v>
                </c:pt>
                <c:pt idx="1">
                  <c:v>24</c:v>
                </c:pt>
                <c:pt idx="2">
                  <c:v>49.1</c:v>
                </c:pt>
                <c:pt idx="3">
                  <c:v>44.5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хими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 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46</c:v>
                </c:pt>
                <c:pt idx="1">
                  <c:v>31.9</c:v>
                </c:pt>
                <c:pt idx="2">
                  <c:v>51.5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биологи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 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61</c:v>
                </c:pt>
                <c:pt idx="1">
                  <c:v>46.3</c:v>
                </c:pt>
                <c:pt idx="2">
                  <c:v>53.3</c:v>
                </c:pt>
                <c:pt idx="3">
                  <c:v>47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физик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 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51</c:v>
                </c:pt>
                <c:pt idx="1">
                  <c:v>32.700000000000003</c:v>
                </c:pt>
                <c:pt idx="2">
                  <c:v>35</c:v>
                </c:pt>
                <c:pt idx="3">
                  <c:v>40.700000000000003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монгол хэл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 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46</c:v>
                </c:pt>
                <c:pt idx="1">
                  <c:v>56.7</c:v>
                </c:pt>
                <c:pt idx="2">
                  <c:v>58.1</c:v>
                </c:pt>
                <c:pt idx="3">
                  <c:v>55.5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газар зүй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 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0">
                  <c:v>39</c:v>
                </c:pt>
                <c:pt idx="1">
                  <c:v>32</c:v>
                </c:pt>
                <c:pt idx="3">
                  <c:v>35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нийгэм 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 </c:v>
                </c:pt>
              </c:strCache>
            </c:strRef>
          </c:cat>
          <c:val>
            <c:numRef>
              <c:f>Sheet1!$I$2:$I$5</c:f>
              <c:numCache>
                <c:formatCode>General</c:formatCode>
                <c:ptCount val="4"/>
                <c:pt idx="0">
                  <c:v>52</c:v>
                </c:pt>
                <c:pt idx="1">
                  <c:v>40</c:v>
                </c:pt>
                <c:pt idx="2">
                  <c:v>56</c:v>
                </c:pt>
                <c:pt idx="3">
                  <c:v>55.7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монголын түүх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1-р сургууль</c:v>
                </c:pt>
                <c:pt idx="1">
                  <c:v>2-р сургууль</c:v>
                </c:pt>
                <c:pt idx="2">
                  <c:v>3-р сургууль</c:v>
                </c:pt>
                <c:pt idx="3">
                  <c:v>5-р сургууль </c:v>
                </c:pt>
              </c:strCache>
            </c:strRef>
          </c:cat>
          <c:val>
            <c:numRef>
              <c:f>Sheet1!$J$2:$J$5</c:f>
              <c:numCache>
                <c:formatCode>General</c:formatCode>
                <c:ptCount val="4"/>
                <c:pt idx="0">
                  <c:v>49</c:v>
                </c:pt>
                <c:pt idx="1">
                  <c:v>16.5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235584"/>
        <c:axId val="63237120"/>
      </c:barChart>
      <c:catAx>
        <c:axId val="63235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37120"/>
        <c:crosses val="autoZero"/>
        <c:auto val="1"/>
        <c:lblAlgn val="ctr"/>
        <c:lblOffset val="100"/>
        <c:noMultiLvlLbl val="0"/>
      </c:catAx>
      <c:valAx>
        <c:axId val="6323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235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сорилго-1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 </c:v>
                </c:pt>
                <c:pt idx="1">
                  <c:v>монгол хэл</c:v>
                </c:pt>
                <c:pt idx="2">
                  <c:v>математик</c:v>
                </c:pt>
                <c:pt idx="3">
                  <c:v>хими</c:v>
                </c:pt>
                <c:pt idx="4">
                  <c:v>биологи</c:v>
                </c:pt>
                <c:pt idx="5">
                  <c:v>нийгэм</c:v>
                </c:pt>
                <c:pt idx="6">
                  <c:v>физик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41.7</c:v>
                </c:pt>
                <c:pt idx="1">
                  <c:v>46.2</c:v>
                </c:pt>
                <c:pt idx="2">
                  <c:v>32.5</c:v>
                </c:pt>
                <c:pt idx="3">
                  <c:v>49.4</c:v>
                </c:pt>
                <c:pt idx="4">
                  <c:v>34</c:v>
                </c:pt>
                <c:pt idx="5">
                  <c:v>56</c:v>
                </c:pt>
                <c:pt idx="6">
                  <c:v>31.3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сорилго-2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 </c:v>
                </c:pt>
                <c:pt idx="1">
                  <c:v>монгол хэл</c:v>
                </c:pt>
                <c:pt idx="2">
                  <c:v>математик</c:v>
                </c:pt>
                <c:pt idx="3">
                  <c:v>хими</c:v>
                </c:pt>
                <c:pt idx="4">
                  <c:v>биологи</c:v>
                </c:pt>
                <c:pt idx="5">
                  <c:v>нийгэм</c:v>
                </c:pt>
                <c:pt idx="6">
                  <c:v>физик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30.3</c:v>
                </c:pt>
                <c:pt idx="1">
                  <c:v>52.1</c:v>
                </c:pt>
                <c:pt idx="2">
                  <c:v>40.1</c:v>
                </c:pt>
                <c:pt idx="3">
                  <c:v>43.13</c:v>
                </c:pt>
                <c:pt idx="4">
                  <c:v>51.9</c:v>
                </c:pt>
                <c:pt idx="5">
                  <c:v>50.9</c:v>
                </c:pt>
                <c:pt idx="6">
                  <c:v>39.85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635776"/>
        <c:axId val="58637312"/>
      </c:barChart>
      <c:catAx>
        <c:axId val="5863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37312"/>
        <c:crosses val="autoZero"/>
        <c:auto val="1"/>
        <c:lblAlgn val="ctr"/>
        <c:lblOffset val="100"/>
        <c:noMultiLvlLbl val="0"/>
      </c:catAx>
      <c:valAx>
        <c:axId val="58637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635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сорилго-1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</c:v>
                </c:pt>
                <c:pt idx="1">
                  <c:v>математик</c:v>
                </c:pt>
                <c:pt idx="2">
                  <c:v>монгол хэл </c:v>
                </c:pt>
                <c:pt idx="3">
                  <c:v>нийгэм </c:v>
                </c:pt>
                <c:pt idx="4">
                  <c:v>хими</c:v>
                </c:pt>
                <c:pt idx="5">
                  <c:v>биологи </c:v>
                </c:pt>
                <c:pt idx="6">
                  <c:v>физик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41.9</c:v>
                </c:pt>
                <c:pt idx="1">
                  <c:v>42</c:v>
                </c:pt>
                <c:pt idx="2">
                  <c:v>44.29</c:v>
                </c:pt>
                <c:pt idx="3">
                  <c:v>56</c:v>
                </c:pt>
                <c:pt idx="4">
                  <c:v>45</c:v>
                </c:pt>
                <c:pt idx="5">
                  <c:v>41</c:v>
                </c:pt>
                <c:pt idx="6">
                  <c:v>38.4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сорилго-2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</c:v>
                </c:pt>
                <c:pt idx="1">
                  <c:v>математик</c:v>
                </c:pt>
                <c:pt idx="2">
                  <c:v>монгол хэл </c:v>
                </c:pt>
                <c:pt idx="3">
                  <c:v>нийгэм </c:v>
                </c:pt>
                <c:pt idx="4">
                  <c:v>хими</c:v>
                </c:pt>
                <c:pt idx="5">
                  <c:v>биологи </c:v>
                </c:pt>
                <c:pt idx="6">
                  <c:v>физик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40</c:v>
                </c:pt>
                <c:pt idx="1">
                  <c:v>43</c:v>
                </c:pt>
                <c:pt idx="2">
                  <c:v>46</c:v>
                </c:pt>
                <c:pt idx="3">
                  <c:v>52</c:v>
                </c:pt>
                <c:pt idx="4">
                  <c:v>46</c:v>
                </c:pt>
                <c:pt idx="5">
                  <c:v>61</c:v>
                </c:pt>
                <c:pt idx="6">
                  <c:v>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749632"/>
        <c:axId val="73751168"/>
      </c:barChart>
      <c:catAx>
        <c:axId val="73749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51168"/>
        <c:crosses val="autoZero"/>
        <c:auto val="1"/>
        <c:lblAlgn val="ctr"/>
        <c:lblOffset val="100"/>
        <c:noMultiLvlLbl val="0"/>
      </c:catAx>
      <c:valAx>
        <c:axId val="7375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49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Сорилго-1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</c:v>
                </c:pt>
                <c:pt idx="1">
                  <c:v>математик</c:v>
                </c:pt>
                <c:pt idx="2">
                  <c:v>монгол хэл</c:v>
                </c:pt>
                <c:pt idx="3">
                  <c:v>нийгэм</c:v>
                </c:pt>
                <c:pt idx="4">
                  <c:v>хими</c:v>
                </c:pt>
                <c:pt idx="5">
                  <c:v>биологи</c:v>
                </c:pt>
                <c:pt idx="6">
                  <c:v>физик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42</c:v>
                </c:pt>
                <c:pt idx="1">
                  <c:v>30.9</c:v>
                </c:pt>
                <c:pt idx="2">
                  <c:v>50.6</c:v>
                </c:pt>
                <c:pt idx="3">
                  <c:v>50</c:v>
                </c:pt>
                <c:pt idx="4">
                  <c:v>43</c:v>
                </c:pt>
                <c:pt idx="5">
                  <c:v>35</c:v>
                </c:pt>
                <c:pt idx="6">
                  <c:v>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сорилго-2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</c:v>
                </c:pt>
                <c:pt idx="1">
                  <c:v>математик</c:v>
                </c:pt>
                <c:pt idx="2">
                  <c:v>монгол хэл</c:v>
                </c:pt>
                <c:pt idx="3">
                  <c:v>нийгэм</c:v>
                </c:pt>
                <c:pt idx="4">
                  <c:v>хими</c:v>
                </c:pt>
                <c:pt idx="5">
                  <c:v>биологи</c:v>
                </c:pt>
                <c:pt idx="6">
                  <c:v>физик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24.7</c:v>
                </c:pt>
                <c:pt idx="1">
                  <c:v>24</c:v>
                </c:pt>
                <c:pt idx="2">
                  <c:v>56.7</c:v>
                </c:pt>
                <c:pt idx="3">
                  <c:v>40</c:v>
                </c:pt>
                <c:pt idx="4">
                  <c:v>31.9</c:v>
                </c:pt>
                <c:pt idx="5">
                  <c:v>46.3</c:v>
                </c:pt>
                <c:pt idx="6">
                  <c:v>32.700000000000003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35008"/>
        <c:axId val="84236544"/>
      </c:barChart>
      <c:catAx>
        <c:axId val="84235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36544"/>
        <c:crosses val="autoZero"/>
        <c:auto val="1"/>
        <c:lblAlgn val="ctr"/>
        <c:lblOffset val="100"/>
        <c:noMultiLvlLbl val="0"/>
      </c:catAx>
      <c:valAx>
        <c:axId val="84236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35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сорилго-1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</c:v>
                </c:pt>
                <c:pt idx="1">
                  <c:v>математик</c:v>
                </c:pt>
                <c:pt idx="2">
                  <c:v>монгол хэл</c:v>
                </c:pt>
                <c:pt idx="3">
                  <c:v>нийгэм</c:v>
                </c:pt>
                <c:pt idx="4">
                  <c:v>хими</c:v>
                </c:pt>
                <c:pt idx="5">
                  <c:v>биологи</c:v>
                </c:pt>
                <c:pt idx="6">
                  <c:v>физик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59.7</c:v>
                </c:pt>
                <c:pt idx="1">
                  <c:v>38.5</c:v>
                </c:pt>
                <c:pt idx="2">
                  <c:v>58.6</c:v>
                </c:pt>
                <c:pt idx="3">
                  <c:v>71</c:v>
                </c:pt>
                <c:pt idx="4">
                  <c:v>51.5</c:v>
                </c:pt>
                <c:pt idx="5">
                  <c:v>39</c:v>
                </c:pt>
                <c:pt idx="6">
                  <c:v>34.299999999999997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сорилго-2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</c:v>
                </c:pt>
                <c:pt idx="1">
                  <c:v>математик</c:v>
                </c:pt>
                <c:pt idx="2">
                  <c:v>монгол хэл</c:v>
                </c:pt>
                <c:pt idx="3">
                  <c:v>нийгэм</c:v>
                </c:pt>
                <c:pt idx="4">
                  <c:v>хими</c:v>
                </c:pt>
                <c:pt idx="5">
                  <c:v>биологи</c:v>
                </c:pt>
                <c:pt idx="6">
                  <c:v>физик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26.3</c:v>
                </c:pt>
                <c:pt idx="1">
                  <c:v>49.1</c:v>
                </c:pt>
                <c:pt idx="2">
                  <c:v>58.1</c:v>
                </c:pt>
                <c:pt idx="3">
                  <c:v>56</c:v>
                </c:pt>
                <c:pt idx="4">
                  <c:v>51.5</c:v>
                </c:pt>
                <c:pt idx="5">
                  <c:v>53.3</c:v>
                </c:pt>
                <c:pt idx="6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5893760"/>
        <c:axId val="22523904"/>
      </c:barChart>
      <c:catAx>
        <c:axId val="95893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23904"/>
        <c:crosses val="autoZero"/>
        <c:auto val="1"/>
        <c:lblAlgn val="ctr"/>
        <c:lblOffset val="100"/>
        <c:noMultiLvlLbl val="0"/>
      </c:catAx>
      <c:valAx>
        <c:axId val="22523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5893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сорилго-1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 </c:v>
                </c:pt>
                <c:pt idx="1">
                  <c:v>математик</c:v>
                </c:pt>
                <c:pt idx="2">
                  <c:v>монгол хэл</c:v>
                </c:pt>
                <c:pt idx="3">
                  <c:v>нийгэм</c:v>
                </c:pt>
                <c:pt idx="4">
                  <c:v>хими</c:v>
                </c:pt>
                <c:pt idx="5">
                  <c:v>биологи</c:v>
                </c:pt>
                <c:pt idx="6">
                  <c:v>физик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37.799999999999997</c:v>
                </c:pt>
                <c:pt idx="1">
                  <c:v>35.4</c:v>
                </c:pt>
                <c:pt idx="2">
                  <c:v>43.3</c:v>
                </c:pt>
                <c:pt idx="3">
                  <c:v>54</c:v>
                </c:pt>
                <c:pt idx="4">
                  <c:v>58.2</c:v>
                </c:pt>
                <c:pt idx="5">
                  <c:v>21</c:v>
                </c:pt>
                <c:pt idx="6">
                  <c:v>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сорилго-2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англи хэл </c:v>
                </c:pt>
                <c:pt idx="1">
                  <c:v>математик</c:v>
                </c:pt>
                <c:pt idx="2">
                  <c:v>монгол хэл</c:v>
                </c:pt>
                <c:pt idx="3">
                  <c:v>нийгэм</c:v>
                </c:pt>
                <c:pt idx="4">
                  <c:v>хими</c:v>
                </c:pt>
                <c:pt idx="5">
                  <c:v>биологи</c:v>
                </c:pt>
                <c:pt idx="6">
                  <c:v>физик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1">
                  <c:v>44.5</c:v>
                </c:pt>
                <c:pt idx="2">
                  <c:v>55.5</c:v>
                </c:pt>
                <c:pt idx="3">
                  <c:v>55.7</c:v>
                </c:pt>
                <c:pt idx="5">
                  <c:v>47</c:v>
                </c:pt>
                <c:pt idx="6">
                  <c:v>40.700000000000003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264832"/>
        <c:axId val="84266368"/>
      </c:barChart>
      <c:catAx>
        <c:axId val="8426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66368"/>
        <c:crosses val="autoZero"/>
        <c:auto val="1"/>
        <c:lblAlgn val="ctr"/>
        <c:lblOffset val="100"/>
        <c:noMultiLvlLbl val="0"/>
      </c:catAx>
      <c:valAx>
        <c:axId val="842663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264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10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38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66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BCC6F-1523-400B-9115-634D05CE32A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5/10/2018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5FFE4-C2F7-49D1-8B2F-77EF50F1AB2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50492C"/>
              </a:clrFrom>
              <a:clrTo>
                <a:srgbClr val="50492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077745" y="457200"/>
            <a:ext cx="70305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sz="2000" b="1" spc="50" baseline="0" dirty="0" smtClean="0">
                <a:ln w="9525" cmpd="sng">
                  <a:solidFill>
                    <a:srgbClr val="5B9BD5"/>
                  </a:solidFill>
                  <a:prstDash val="solid"/>
                </a:ln>
                <a:solidFill>
                  <a:prstClr val="black"/>
                </a:solidFill>
                <a:effectLst>
                  <a:glow rad="38100">
                    <a:srgbClr val="5B9BD5">
                      <a:alpha val="40000"/>
                    </a:srgb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  <a:r>
              <a:rPr lang="mn-MN" sz="2000" b="1" spc="50" dirty="0" smtClean="0">
                <a:ln w="9525" cmpd="sng">
                  <a:solidFill>
                    <a:srgbClr val="5B9BD5"/>
                  </a:solidFill>
                  <a:prstDash val="solid"/>
                </a:ln>
                <a:solidFill>
                  <a:prstClr val="black"/>
                </a:solidFill>
                <a:effectLst>
                  <a:glow rad="38100">
                    <a:srgbClr val="5B9BD5">
                      <a:alpha val="40000"/>
                    </a:srgb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БОЛОВСРОЛ</a:t>
            </a:r>
            <a:r>
              <a:rPr lang="mn-MN" sz="2000" b="1" spc="50" dirty="0">
                <a:ln w="9525" cmpd="sng">
                  <a:solidFill>
                    <a:srgbClr val="5B9BD5"/>
                  </a:solidFill>
                  <a:prstDash val="solid"/>
                </a:ln>
                <a:solidFill>
                  <a:prstClr val="black"/>
                </a:solidFill>
                <a:effectLst>
                  <a:glow rad="38100">
                    <a:srgbClr val="5B9BD5">
                      <a:alpha val="40000"/>
                    </a:srgb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mn-MN" sz="2000" b="1" spc="50" dirty="0" smtClean="0">
                <a:ln w="9525" cmpd="sng">
                  <a:solidFill>
                    <a:srgbClr val="5B9BD5"/>
                  </a:solidFill>
                  <a:prstDash val="solid"/>
                </a:ln>
                <a:solidFill>
                  <a:prstClr val="black"/>
                </a:solidFill>
                <a:effectLst>
                  <a:glow rad="38100">
                    <a:srgbClr val="5B9BD5">
                      <a:alpha val="40000"/>
                    </a:srgb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СОЁЛ,</a:t>
            </a:r>
            <a:r>
              <a:rPr lang="mn-MN" sz="2000" b="1" spc="50" baseline="0" dirty="0" smtClean="0">
                <a:ln w="9525" cmpd="sng">
                  <a:solidFill>
                    <a:srgbClr val="5B9BD5"/>
                  </a:solidFill>
                  <a:prstDash val="solid"/>
                </a:ln>
                <a:solidFill>
                  <a:prstClr val="black"/>
                </a:solidFill>
                <a:effectLst>
                  <a:glow rad="38100">
                    <a:srgbClr val="5B9BD5">
                      <a:alpha val="40000"/>
                    </a:srgb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УРЛАГИЙН </a:t>
            </a:r>
            <a:r>
              <a:rPr lang="mn-MN" sz="2000" b="1" spc="50" dirty="0" smtClean="0">
                <a:ln w="9525" cmpd="sng">
                  <a:solidFill>
                    <a:srgbClr val="5B9BD5"/>
                  </a:solidFill>
                  <a:prstDash val="solid"/>
                </a:ln>
                <a:solidFill>
                  <a:prstClr val="black"/>
                </a:solidFill>
                <a:effectLst>
                  <a:glow rad="38100">
                    <a:srgbClr val="5B9BD5">
                      <a:alpha val="40000"/>
                    </a:srgb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ГАЗАР</a:t>
            </a:r>
            <a:endParaRPr lang="en-US" sz="2000" b="1" spc="50" dirty="0">
              <a:ln w="9525" cmpd="sng">
                <a:solidFill>
                  <a:srgbClr val="5B9BD5"/>
                </a:solidFill>
                <a:prstDash val="solid"/>
              </a:ln>
              <a:solidFill>
                <a:prstClr val="black"/>
              </a:solidFill>
              <a:effectLst>
                <a:glow rad="38100">
                  <a:srgbClr val="5B9BD5">
                    <a:alpha val="40000"/>
                  </a:srgb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0241" y="12"/>
            <a:ext cx="766447" cy="107663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3" name="TextBox 12"/>
          <p:cNvSpPr txBox="1"/>
          <p:nvPr userDrawn="1"/>
        </p:nvSpPr>
        <p:spPr>
          <a:xfrm>
            <a:off x="8378510" y="6488668"/>
            <a:ext cx="2821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n w="10160">
                  <a:solidFill>
                    <a:srgbClr val="4472C4"/>
                  </a:solidFill>
                  <a:prstDash val="solid"/>
                </a:ln>
                <a:solidFill>
                  <a:prstClr val="black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www.bolovsrol.gs.mn</a:t>
            </a:r>
          </a:p>
        </p:txBody>
      </p:sp>
    </p:spTree>
    <p:extLst>
      <p:ext uri="{BB962C8B-B14F-4D97-AF65-F5344CB8AC3E}">
        <p14:creationId xmlns:p14="http://schemas.microsoft.com/office/powerpoint/2010/main" val="222473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5000"/>
    </mc:Choice>
    <mc:Fallback xmlns="">
      <p:transition spd="slow" advTm="2500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5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97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09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86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2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1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99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8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646F1-AA4D-4028-AB9E-4AFB0F0F439E}" type="datetimeFigureOut">
              <a:rPr lang="en-US" smtClean="0"/>
              <a:t>5/10/2018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4B8F5-051A-4FA6-B34D-6F94FF78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967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77285" y="18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74957" y="2816112"/>
            <a:ext cx="67556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mn-M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“Ерөнхий шалгалт-2018” </a:t>
            </a:r>
            <a:r>
              <a:rPr lang="mn-M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1369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5000"/>
    </mc:Choice>
    <mc:Fallback xmlns="">
      <p:transition spd="slow" advTm="25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n-M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3-р сургууль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0976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0916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n-M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5-р сургууль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4201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5823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Ерөнхий шалгалтад  бүртгүүлсэн сурагчдын тоо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2139365"/>
              </p:ext>
            </p:extLst>
          </p:nvPr>
        </p:nvGraphicFramePr>
        <p:xfrm>
          <a:off x="838199" y="1825625"/>
          <a:ext cx="1101997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584"/>
                <a:gridCol w="1292889"/>
                <a:gridCol w="1368940"/>
                <a:gridCol w="973470"/>
                <a:gridCol w="866995"/>
                <a:gridCol w="897417"/>
                <a:gridCol w="880685"/>
                <a:gridCol w="1101997"/>
                <a:gridCol w="868681"/>
                <a:gridCol w="1335313"/>
              </a:tblGrid>
              <a:tr h="370840">
                <a:tc gridSpan="10">
                  <a:txBody>
                    <a:bodyPr/>
                    <a:lstStyle/>
                    <a:p>
                      <a:pPr algn="ctr"/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Хичээл сонголт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Монгол хэл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Нийгмийн ухаан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 хэл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Орос</a:t>
                      </a:r>
                    </a:p>
                    <a:p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хэл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Газар зүй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Монголын түүх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485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579" y="1043190"/>
            <a:ext cx="1057355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mn-M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“Ерөнхий </a:t>
            </a:r>
            <a:r>
              <a:rPr lang="mn-M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шалгалт -2018”  ажлын хүрээнд ажлын төлөвлөгөө гарган судлагдхуун бүрээр аймгийн мэргэжлийн багийн ахлагч нарыг томилон, сорилго шалгалтыг энэ хичээлийн жилд ЕШ-ын хичээлүүдээр 3-н удаа авахаар төлөвлөн ажиллаж байна. “Сорилго-1” </a:t>
            </a:r>
            <a:r>
              <a:rPr lang="mn-M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шалгалтын </a:t>
            </a:r>
            <a:r>
              <a:rPr lang="mn-M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материалыг судлагдхууны багийн ахлагч </a:t>
            </a:r>
            <a:r>
              <a:rPr lang="mn-M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нар, “Сорилго-2” шалгалтын материалыг “Цахим сорилго” ХХК-аас захиалгаар ,“ Сорилго-3”шалгалтын материалыг судлагдхууны багийн ахлагч нар бэлтгэхээр тохиролцов.</a:t>
            </a:r>
            <a:endParaRPr lang="mn-M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n-M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mn-MN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2971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 advTm="25000"/>
    </mc:Choice>
    <mc:Fallback xmlns="">
      <p:transition spd="slow" advTm="25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44" y="598095"/>
            <a:ext cx="10116097" cy="1499616"/>
          </a:xfrm>
        </p:spPr>
        <p:txBody>
          <a:bodyPr>
            <a:normAutofit/>
          </a:bodyPr>
          <a:lstStyle/>
          <a:p>
            <a:pPr algn="ctr"/>
            <a:r>
              <a:rPr lang="mn-M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удлагдахуун бүрээр</a:t>
            </a:r>
            <a:r>
              <a:rPr lang="mn-M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шалгалтын нэгдсэн үнэлгээ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сорилго-1/ 1 сар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9890675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995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0037" y="482185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mn-MN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Сургууль бүрээр судлагдхуун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1815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944" y="598095"/>
            <a:ext cx="10116097" cy="1499616"/>
          </a:xfrm>
        </p:spPr>
        <p:txBody>
          <a:bodyPr>
            <a:normAutofit/>
          </a:bodyPr>
          <a:lstStyle/>
          <a:p>
            <a:pPr algn="ctr"/>
            <a:r>
              <a:rPr lang="mn-M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удлагдахуун бүрээр</a:t>
            </a:r>
            <a:r>
              <a:rPr lang="mn-M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шалгалтын нэгдсэн үнэлгээ /сорилго -2/      3 сар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0411837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5616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79945"/>
          </a:xfrm>
        </p:spPr>
        <p:txBody>
          <a:bodyPr>
            <a:normAutofit fontScale="90000"/>
          </a:bodyPr>
          <a:lstStyle/>
          <a:p>
            <a:pPr algn="ctr"/>
            <a:r>
              <a:rPr lang="mn-M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Сургууль бүрээр </a:t>
            </a: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судлагдхуун</a:t>
            </a:r>
            <a:b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n-M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/сорилго-2/ </a:t>
            </a:r>
            <a:endParaRPr lang="en-US" sz="36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021871"/>
              </p:ext>
            </p:extLst>
          </p:nvPr>
        </p:nvGraphicFramePr>
        <p:xfrm>
          <a:off x="1023938" y="1365250"/>
          <a:ext cx="9720262" cy="4943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3450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/>
          <a:lstStyle/>
          <a:p>
            <a:pPr algn="ctr"/>
            <a:r>
              <a:rPr lang="mn-M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Сорилго шалгалтын дүн харьцуулалт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3794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4729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n-M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1-р сургууль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95384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897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mn-M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2-р сургууль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3706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955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82</Words>
  <Application>Microsoft Office PowerPoint</Application>
  <PresentationFormat>Custom</PresentationFormat>
  <Paragraphs>39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Судлагдахуун бүрээр шалгалтын нэгдсэн үнэлгээ/сорилго-1/ 1 сар</vt:lpstr>
      <vt:lpstr>Сургууль бүрээр судлагдхуун </vt:lpstr>
      <vt:lpstr>Судлагдахуун бүрээр шалгалтын нэгдсэн үнэлгээ /сорилго -2/      3 сар</vt:lpstr>
      <vt:lpstr>Сургууль бүрээр судлагдхуун /сорилго-2/ </vt:lpstr>
      <vt:lpstr>Сорилго шалгалтын дүн харьцуулалт</vt:lpstr>
      <vt:lpstr>1-р сургууль </vt:lpstr>
      <vt:lpstr>2-р сургууль</vt:lpstr>
      <vt:lpstr>3-р сургууль</vt:lpstr>
      <vt:lpstr>5-р сургууль</vt:lpstr>
      <vt:lpstr>Ерөнхий шалгалтад  бүртгүүлсэн сурагчдын тоо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Суурь ,ахлах боловсролын хүрээнд</dc:title>
  <dc:creator>BSUG-AHLAH</dc:creator>
  <cp:lastModifiedBy>GARMAA</cp:lastModifiedBy>
  <cp:revision>67</cp:revision>
  <dcterms:created xsi:type="dcterms:W3CDTF">2018-03-12T04:33:39Z</dcterms:created>
  <dcterms:modified xsi:type="dcterms:W3CDTF">2018-05-11T00:59:20Z</dcterms:modified>
</cp:coreProperties>
</file>