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85" r:id="rId4"/>
    <p:sldId id="305" r:id="rId5"/>
    <p:sldId id="286" r:id="rId6"/>
    <p:sldId id="306" r:id="rId7"/>
    <p:sldId id="307" r:id="rId8"/>
    <p:sldId id="291" r:id="rId9"/>
    <p:sldId id="308" r:id="rId10"/>
    <p:sldId id="309" r:id="rId11"/>
    <p:sldId id="310" r:id="rId12"/>
    <p:sldId id="311" r:id="rId13"/>
    <p:sldId id="312" r:id="rId14"/>
    <p:sldId id="315" r:id="rId15"/>
    <p:sldId id="317" r:id="rId16"/>
    <p:sldId id="318" r:id="rId17"/>
    <p:sldId id="319" r:id="rId18"/>
    <p:sldId id="321" r:id="rId19"/>
    <p:sldId id="323" r:id="rId20"/>
    <p:sldId id="322" r:id="rId21"/>
    <p:sldId id="324" r:id="rId22"/>
    <p:sldId id="325" r:id="rId23"/>
    <p:sldId id="326" r:id="rId24"/>
    <p:sldId id="328" r:id="rId25"/>
    <p:sldId id="330" r:id="rId26"/>
    <p:sldId id="331"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D31"/>
    <a:srgbClr val="C69F10"/>
    <a:srgbClr val="E7765F"/>
    <a:srgbClr val="002060"/>
    <a:srgbClr val="FFFF00"/>
    <a:srgbClr val="E3447B"/>
    <a:srgbClr val="DA2062"/>
    <a:srgbClr val="7E003F"/>
    <a:srgbClr val="FD007D"/>
    <a:srgbClr val="01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85" autoAdjust="0"/>
    <p:restoredTop sz="94660"/>
  </p:normalViewPr>
  <p:slideViewPr>
    <p:cSldViewPr snapToGrid="0" showGuides="1">
      <p:cViewPr varScale="1">
        <p:scale>
          <a:sx n="84" d="100"/>
          <a:sy n="84" d="100"/>
        </p:scale>
        <p:origin x="163"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5BD5-EDDE-4DAD-9D7F-502E3B18A3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233E8B3-1799-42D3-AE3C-8DF53ABDCDA9}">
      <dgm:prSet phldrT="[Text]"/>
      <dgm:spPr>
        <a:solidFill>
          <a:schemeClr val="accent2">
            <a:lumMod val="60000"/>
            <a:lumOff val="40000"/>
          </a:schemeClr>
        </a:solidFill>
      </dgm:spPr>
      <dgm:t>
        <a:bodyPr/>
        <a:lstStyle/>
        <a:p>
          <a:r>
            <a:rPr lang="mn-MN" dirty="0">
              <a:solidFill>
                <a:schemeClr val="accent1">
                  <a:lumMod val="75000"/>
                </a:schemeClr>
              </a:solidFill>
              <a:latin typeface="Arial" panose="020B0604020202020204" pitchFamily="34" charset="0"/>
              <a:cs typeface="Arial" panose="020B0604020202020204" pitchFamily="34" charset="0"/>
            </a:rPr>
            <a:t>Зөвлөлийн нарийн бичгийн дарга /гишүүн/</a:t>
          </a:r>
          <a:endParaRPr lang="en-US" dirty="0">
            <a:solidFill>
              <a:schemeClr val="accent1">
                <a:lumMod val="75000"/>
              </a:schemeClr>
            </a:solidFill>
            <a:latin typeface="Arial" panose="020B0604020202020204" pitchFamily="34" charset="0"/>
            <a:cs typeface="Arial" panose="020B0604020202020204" pitchFamily="34" charset="0"/>
          </a:endParaRPr>
        </a:p>
      </dgm:t>
    </dgm:pt>
    <dgm:pt modelId="{C738A931-A636-4CF1-A8E4-4272DD8B2742}" type="parTrans" cxnId="{1E24828F-1818-40E4-9248-85E033914DE4}">
      <dgm:prSet/>
      <dgm:spPr/>
      <dgm:t>
        <a:bodyPr/>
        <a:lstStyle/>
        <a:p>
          <a:endParaRPr lang="en-US"/>
        </a:p>
      </dgm:t>
    </dgm:pt>
    <dgm:pt modelId="{F107BEFF-5579-44B3-999E-C9043F44208F}" type="sibTrans" cxnId="{1E24828F-1818-40E4-9248-85E033914DE4}">
      <dgm:prSet/>
      <dgm:spPr/>
      <dgm:t>
        <a:bodyPr/>
        <a:lstStyle/>
        <a:p>
          <a:endParaRPr lang="en-US"/>
        </a:p>
      </dgm:t>
    </dgm:pt>
    <dgm:pt modelId="{8B298295-A101-41EC-A8D7-DBC0B9F2DCAC}">
      <dgm:prSet phldrT="[Text]"/>
      <dgm:spPr>
        <a:solidFill>
          <a:schemeClr val="accent2">
            <a:lumMod val="75000"/>
          </a:schemeClr>
        </a:solidFill>
      </dgm:spPr>
      <dgm:t>
        <a:bodyPr/>
        <a:lstStyle/>
        <a:p>
          <a:r>
            <a:rPr lang="mn-MN" b="1" dirty="0">
              <a:latin typeface="Arial" panose="020B0604020202020204" pitchFamily="34" charset="0"/>
              <a:cs typeface="Arial" panose="020B0604020202020204" pitchFamily="34" charset="0"/>
            </a:rPr>
            <a:t>Зөвлөлийн дарга /гишүүн/</a:t>
          </a:r>
          <a:endParaRPr lang="en-US" b="1" dirty="0">
            <a:latin typeface="Arial" panose="020B0604020202020204" pitchFamily="34" charset="0"/>
            <a:cs typeface="Arial" panose="020B0604020202020204" pitchFamily="34" charset="0"/>
          </a:endParaRPr>
        </a:p>
      </dgm:t>
    </dgm:pt>
    <dgm:pt modelId="{13ECDED9-4CA0-4F12-8E16-91213AE62DE3}" type="parTrans" cxnId="{B4746203-C606-4805-B5A5-2C33388AFF29}">
      <dgm:prSet/>
      <dgm:spPr/>
      <dgm:t>
        <a:bodyPr/>
        <a:lstStyle/>
        <a:p>
          <a:endParaRPr lang="en-US"/>
        </a:p>
      </dgm:t>
    </dgm:pt>
    <dgm:pt modelId="{FC1926F3-C161-4D32-A8C1-079E8C44C94D}" type="sibTrans" cxnId="{B4746203-C606-4805-B5A5-2C33388AFF29}">
      <dgm:prSet/>
      <dgm:spPr/>
      <dgm:t>
        <a:bodyPr/>
        <a:lstStyle/>
        <a:p>
          <a:endParaRPr lang="en-US"/>
        </a:p>
      </dgm:t>
    </dgm:pt>
    <dgm:pt modelId="{966EE86E-1411-437B-8015-AB27D1E00AFE}">
      <dgm:prSet phldrT="[Text]"/>
      <dgm:spPr>
        <a:solidFill>
          <a:schemeClr val="accent2">
            <a:lumMod val="40000"/>
            <a:lumOff val="60000"/>
          </a:schemeClr>
        </a:solidFill>
      </dgm:spPr>
      <dgm:t>
        <a:bodyPr/>
        <a:lstStyle/>
        <a:p>
          <a:r>
            <a:rPr lang="mn-MN" dirty="0">
              <a:solidFill>
                <a:srgbClr val="0070C0"/>
              </a:solidFill>
              <a:latin typeface="Arial" panose="020B0604020202020204" pitchFamily="34" charset="0"/>
              <a:cs typeface="Arial" panose="020B0604020202020204" pitchFamily="34" charset="0"/>
            </a:rPr>
            <a:t>гишүүн</a:t>
          </a:r>
          <a:endParaRPr lang="en-US" dirty="0">
            <a:solidFill>
              <a:srgbClr val="0070C0"/>
            </a:solidFill>
            <a:latin typeface="Arial" panose="020B0604020202020204" pitchFamily="34" charset="0"/>
            <a:cs typeface="Arial" panose="020B0604020202020204" pitchFamily="34" charset="0"/>
          </a:endParaRPr>
        </a:p>
      </dgm:t>
    </dgm:pt>
    <dgm:pt modelId="{6CDD6041-7825-4516-986A-384749BD5BF2}" type="parTrans" cxnId="{04AF6315-C988-46A9-B807-D4EC4026BD6F}">
      <dgm:prSet/>
      <dgm:spPr/>
      <dgm:t>
        <a:bodyPr/>
        <a:lstStyle/>
        <a:p>
          <a:endParaRPr lang="en-US"/>
        </a:p>
      </dgm:t>
    </dgm:pt>
    <dgm:pt modelId="{56CB295A-D2A3-41DF-BA61-7D41EB4205F8}" type="sibTrans" cxnId="{04AF6315-C988-46A9-B807-D4EC4026BD6F}">
      <dgm:prSet/>
      <dgm:spPr/>
      <dgm:t>
        <a:bodyPr/>
        <a:lstStyle/>
        <a:p>
          <a:endParaRPr lang="en-US"/>
        </a:p>
      </dgm:t>
    </dgm:pt>
    <dgm:pt modelId="{E992027B-4314-4B90-9FFF-DB5C29F49011}">
      <dgm:prSet phldrT="[Text]"/>
      <dgm:spPr>
        <a:solidFill>
          <a:schemeClr val="accent2">
            <a:lumMod val="40000"/>
            <a:lumOff val="60000"/>
          </a:schemeClr>
        </a:solidFill>
      </dgm:spPr>
      <dgm:t>
        <a:bodyPr/>
        <a:lstStyle/>
        <a:p>
          <a:r>
            <a:rPr lang="mn-MN" dirty="0">
              <a:solidFill>
                <a:srgbClr val="0070C0"/>
              </a:solidFill>
              <a:latin typeface="Arial" panose="020B0604020202020204" pitchFamily="34" charset="0"/>
              <a:cs typeface="Arial" panose="020B0604020202020204" pitchFamily="34" charset="0"/>
            </a:rPr>
            <a:t>Гишүүн </a:t>
          </a:r>
          <a:endParaRPr lang="en-US" dirty="0">
            <a:solidFill>
              <a:srgbClr val="0070C0"/>
            </a:solidFill>
            <a:latin typeface="Arial" panose="020B0604020202020204" pitchFamily="34" charset="0"/>
            <a:cs typeface="Arial" panose="020B0604020202020204" pitchFamily="34" charset="0"/>
          </a:endParaRPr>
        </a:p>
      </dgm:t>
    </dgm:pt>
    <dgm:pt modelId="{B02D1272-238A-4017-96C6-C0B77270F59D}" type="parTrans" cxnId="{680EA9AE-6B23-4627-9276-2E7A16517BE6}">
      <dgm:prSet/>
      <dgm:spPr/>
      <dgm:t>
        <a:bodyPr/>
        <a:lstStyle/>
        <a:p>
          <a:endParaRPr lang="en-US"/>
        </a:p>
      </dgm:t>
    </dgm:pt>
    <dgm:pt modelId="{8044083E-E46B-4ACC-BB53-6C3C3F972951}" type="sibTrans" cxnId="{680EA9AE-6B23-4627-9276-2E7A16517BE6}">
      <dgm:prSet/>
      <dgm:spPr/>
      <dgm:t>
        <a:bodyPr/>
        <a:lstStyle/>
        <a:p>
          <a:endParaRPr lang="en-US"/>
        </a:p>
      </dgm:t>
    </dgm:pt>
    <dgm:pt modelId="{4D6C3110-F3E2-473C-AE3F-B38551A64AC0}">
      <dgm:prSet/>
      <dgm:spPr/>
      <dgm:t>
        <a:bodyPr/>
        <a:lstStyle/>
        <a:p>
          <a:endParaRPr lang="en-US"/>
        </a:p>
      </dgm:t>
    </dgm:pt>
    <dgm:pt modelId="{D4CE355E-EAA3-4212-B2C1-A0C7431EFCE3}" type="parTrans" cxnId="{5F1DB307-B4D9-4931-B965-858413999D75}">
      <dgm:prSet/>
      <dgm:spPr/>
      <dgm:t>
        <a:bodyPr/>
        <a:lstStyle/>
        <a:p>
          <a:endParaRPr lang="en-US"/>
        </a:p>
      </dgm:t>
    </dgm:pt>
    <dgm:pt modelId="{91290CF3-D171-4DC4-B136-AB563777C62D}" type="sibTrans" cxnId="{5F1DB307-B4D9-4931-B965-858413999D75}">
      <dgm:prSet/>
      <dgm:spPr/>
      <dgm:t>
        <a:bodyPr/>
        <a:lstStyle/>
        <a:p>
          <a:endParaRPr lang="en-US"/>
        </a:p>
      </dgm:t>
    </dgm:pt>
    <dgm:pt modelId="{ECCDBCBA-4D1F-4509-9165-0649AF1F4D82}">
      <dgm:prSet phldrT="[Text]"/>
      <dgm:spPr/>
    </dgm:pt>
    <dgm:pt modelId="{501C500F-22C2-43B5-A50B-53E38B371D55}" type="parTrans" cxnId="{532DB009-BBF3-42D4-B441-0893D7922F82}">
      <dgm:prSet/>
      <dgm:spPr/>
      <dgm:t>
        <a:bodyPr/>
        <a:lstStyle/>
        <a:p>
          <a:endParaRPr lang="en-US"/>
        </a:p>
      </dgm:t>
    </dgm:pt>
    <dgm:pt modelId="{C2A67928-4D7F-4823-8121-3DD049E20CBC}" type="sibTrans" cxnId="{532DB009-BBF3-42D4-B441-0893D7922F82}">
      <dgm:prSet/>
      <dgm:spPr/>
      <dgm:t>
        <a:bodyPr/>
        <a:lstStyle/>
        <a:p>
          <a:endParaRPr lang="en-US"/>
        </a:p>
      </dgm:t>
    </dgm:pt>
    <dgm:pt modelId="{E334F48C-BD8F-48C0-9427-6E58B1456B53}">
      <dgm:prSet phldrT="[Text]"/>
      <dgm:spPr>
        <a:solidFill>
          <a:schemeClr val="accent2">
            <a:lumMod val="40000"/>
            <a:lumOff val="60000"/>
          </a:schemeClr>
        </a:solidFill>
      </dgm:spPr>
      <dgm:t>
        <a:bodyPr/>
        <a:lstStyle/>
        <a:p>
          <a:r>
            <a:rPr lang="mn-MN" dirty="0">
              <a:solidFill>
                <a:srgbClr val="0070C0"/>
              </a:solidFill>
              <a:latin typeface="Arial" panose="020B0604020202020204" pitchFamily="34" charset="0"/>
              <a:cs typeface="Arial" panose="020B0604020202020204" pitchFamily="34" charset="0"/>
            </a:rPr>
            <a:t>гишүүн</a:t>
          </a:r>
          <a:endParaRPr lang="en-US" dirty="0">
            <a:solidFill>
              <a:srgbClr val="0070C0"/>
            </a:solidFill>
            <a:latin typeface="Arial" panose="020B0604020202020204" pitchFamily="34" charset="0"/>
            <a:cs typeface="Arial" panose="020B0604020202020204" pitchFamily="34" charset="0"/>
          </a:endParaRPr>
        </a:p>
      </dgm:t>
    </dgm:pt>
    <dgm:pt modelId="{46EC7BD0-ACD5-460F-BA6E-0B328068D045}" type="parTrans" cxnId="{A8083552-90BE-4D85-B776-69197656167D}">
      <dgm:prSet/>
      <dgm:spPr/>
      <dgm:t>
        <a:bodyPr/>
        <a:lstStyle/>
        <a:p>
          <a:endParaRPr lang="en-US"/>
        </a:p>
      </dgm:t>
    </dgm:pt>
    <dgm:pt modelId="{74CA6B49-A858-4128-854C-F6678BC8574D}" type="sibTrans" cxnId="{A8083552-90BE-4D85-B776-69197656167D}">
      <dgm:prSet/>
      <dgm:spPr/>
      <dgm:t>
        <a:bodyPr/>
        <a:lstStyle/>
        <a:p>
          <a:endParaRPr lang="en-US"/>
        </a:p>
      </dgm:t>
    </dgm:pt>
    <dgm:pt modelId="{272316FD-74D6-4BE5-A121-B794F549CFA7}" type="pres">
      <dgm:prSet presAssocID="{B85E5BD5-EDDE-4DAD-9D7F-502E3B18A33D}" presName="Name0" presStyleCnt="0">
        <dgm:presLayoutVars>
          <dgm:chMax val="1"/>
          <dgm:chPref val="1"/>
          <dgm:dir/>
          <dgm:animOne val="branch"/>
          <dgm:animLvl val="lvl"/>
        </dgm:presLayoutVars>
      </dgm:prSet>
      <dgm:spPr/>
    </dgm:pt>
    <dgm:pt modelId="{6D76B59D-0BCC-48CB-94A7-5EEEABD72605}" type="pres">
      <dgm:prSet presAssocID="{1233E8B3-1799-42D3-AE3C-8DF53ABDCDA9}" presName="singleCycle" presStyleCnt="0"/>
      <dgm:spPr/>
    </dgm:pt>
    <dgm:pt modelId="{D02A2047-F953-48E2-882D-83AEF5A3A81E}" type="pres">
      <dgm:prSet presAssocID="{1233E8B3-1799-42D3-AE3C-8DF53ABDCDA9}" presName="singleCenter" presStyleLbl="node1" presStyleIdx="0" presStyleCnt="5" custScaleX="137818" custScaleY="48184" custLinFactNeighborX="267" custLinFactNeighborY="-14836">
        <dgm:presLayoutVars>
          <dgm:chMax val="7"/>
          <dgm:chPref val="7"/>
        </dgm:presLayoutVars>
      </dgm:prSet>
      <dgm:spPr/>
    </dgm:pt>
    <dgm:pt modelId="{106F3215-D1B8-4253-A3BF-2CE85538967D}" type="pres">
      <dgm:prSet presAssocID="{13ECDED9-4CA0-4F12-8E16-91213AE62DE3}" presName="Name56" presStyleLbl="parChTrans1D2" presStyleIdx="0" presStyleCnt="4"/>
      <dgm:spPr/>
    </dgm:pt>
    <dgm:pt modelId="{37494649-3A0E-43AE-9661-4E52F8D2E68E}" type="pres">
      <dgm:prSet presAssocID="{8B298295-A101-41EC-A8D7-DBC0B9F2DCAC}" presName="text0" presStyleLbl="node1" presStyleIdx="1" presStyleCnt="5">
        <dgm:presLayoutVars>
          <dgm:bulletEnabled val="1"/>
        </dgm:presLayoutVars>
      </dgm:prSet>
      <dgm:spPr/>
    </dgm:pt>
    <dgm:pt modelId="{7D7976D0-51C8-49C3-AB4C-D4AD3ED1E6B3}" type="pres">
      <dgm:prSet presAssocID="{6CDD6041-7825-4516-986A-384749BD5BF2}" presName="Name56" presStyleLbl="parChTrans1D2" presStyleIdx="1" presStyleCnt="4"/>
      <dgm:spPr/>
    </dgm:pt>
    <dgm:pt modelId="{578BA542-6D1A-4E5B-BC89-AFC5A5A3B675}" type="pres">
      <dgm:prSet presAssocID="{966EE86E-1411-437B-8015-AB27D1E00AFE}" presName="text0" presStyleLbl="node1" presStyleIdx="2" presStyleCnt="5">
        <dgm:presLayoutVars>
          <dgm:bulletEnabled val="1"/>
        </dgm:presLayoutVars>
      </dgm:prSet>
      <dgm:spPr/>
    </dgm:pt>
    <dgm:pt modelId="{8B2357C2-23BA-4A22-B53E-A67EFEBD71ED}" type="pres">
      <dgm:prSet presAssocID="{46EC7BD0-ACD5-460F-BA6E-0B328068D045}" presName="Name56" presStyleLbl="parChTrans1D2" presStyleIdx="2" presStyleCnt="4"/>
      <dgm:spPr/>
    </dgm:pt>
    <dgm:pt modelId="{95DAB2A8-64D0-4902-A57B-E3EB34D15762}" type="pres">
      <dgm:prSet presAssocID="{E334F48C-BD8F-48C0-9427-6E58B1456B53}" presName="text0" presStyleLbl="node1" presStyleIdx="3" presStyleCnt="5" custRadScaleRad="58508">
        <dgm:presLayoutVars>
          <dgm:bulletEnabled val="1"/>
        </dgm:presLayoutVars>
      </dgm:prSet>
      <dgm:spPr/>
    </dgm:pt>
    <dgm:pt modelId="{83FF83D0-CE87-4BEE-84F3-B3856D9282B3}" type="pres">
      <dgm:prSet presAssocID="{B02D1272-238A-4017-96C6-C0B77270F59D}" presName="Name56" presStyleLbl="parChTrans1D2" presStyleIdx="3" presStyleCnt="4"/>
      <dgm:spPr/>
    </dgm:pt>
    <dgm:pt modelId="{ACFAFEB9-251D-4786-91CC-583DAA8E6528}" type="pres">
      <dgm:prSet presAssocID="{E992027B-4314-4B90-9FFF-DB5C29F49011}" presName="text0" presStyleLbl="node1" presStyleIdx="4" presStyleCnt="5">
        <dgm:presLayoutVars>
          <dgm:bulletEnabled val="1"/>
        </dgm:presLayoutVars>
      </dgm:prSet>
      <dgm:spPr/>
    </dgm:pt>
  </dgm:ptLst>
  <dgm:cxnLst>
    <dgm:cxn modelId="{1A211601-4478-43B0-90BD-A2FCA208A28B}" type="presOf" srcId="{1233E8B3-1799-42D3-AE3C-8DF53ABDCDA9}" destId="{D02A2047-F953-48E2-882D-83AEF5A3A81E}" srcOrd="0" destOrd="0" presId="urn:microsoft.com/office/officeart/2008/layout/RadialCluster"/>
    <dgm:cxn modelId="{B4746203-C606-4805-B5A5-2C33388AFF29}" srcId="{1233E8B3-1799-42D3-AE3C-8DF53ABDCDA9}" destId="{8B298295-A101-41EC-A8D7-DBC0B9F2DCAC}" srcOrd="0" destOrd="0" parTransId="{13ECDED9-4CA0-4F12-8E16-91213AE62DE3}" sibTransId="{FC1926F3-C161-4D32-A8C1-079E8C44C94D}"/>
    <dgm:cxn modelId="{5F1DB307-B4D9-4931-B965-858413999D75}" srcId="{B85E5BD5-EDDE-4DAD-9D7F-502E3B18A33D}" destId="{4D6C3110-F3E2-473C-AE3F-B38551A64AC0}" srcOrd="1" destOrd="0" parTransId="{D4CE355E-EAA3-4212-B2C1-A0C7431EFCE3}" sibTransId="{91290CF3-D171-4DC4-B136-AB563777C62D}"/>
    <dgm:cxn modelId="{532DB009-BBF3-42D4-B441-0893D7922F82}" srcId="{B85E5BD5-EDDE-4DAD-9D7F-502E3B18A33D}" destId="{ECCDBCBA-4D1F-4509-9165-0649AF1F4D82}" srcOrd="2" destOrd="0" parTransId="{501C500F-22C2-43B5-A50B-53E38B371D55}" sibTransId="{C2A67928-4D7F-4823-8121-3DD049E20CBC}"/>
    <dgm:cxn modelId="{0240B30C-2F32-4B05-AD16-8248042C4E75}" type="presOf" srcId="{46EC7BD0-ACD5-460F-BA6E-0B328068D045}" destId="{8B2357C2-23BA-4A22-B53E-A67EFEBD71ED}" srcOrd="0" destOrd="0" presId="urn:microsoft.com/office/officeart/2008/layout/RadialCluster"/>
    <dgm:cxn modelId="{E69E3A13-8DBA-4550-A3DD-F20F91BAE3B1}" type="presOf" srcId="{6CDD6041-7825-4516-986A-384749BD5BF2}" destId="{7D7976D0-51C8-49C3-AB4C-D4AD3ED1E6B3}" srcOrd="0" destOrd="0" presId="urn:microsoft.com/office/officeart/2008/layout/RadialCluster"/>
    <dgm:cxn modelId="{04AF6315-C988-46A9-B807-D4EC4026BD6F}" srcId="{1233E8B3-1799-42D3-AE3C-8DF53ABDCDA9}" destId="{966EE86E-1411-437B-8015-AB27D1E00AFE}" srcOrd="1" destOrd="0" parTransId="{6CDD6041-7825-4516-986A-384749BD5BF2}" sibTransId="{56CB295A-D2A3-41DF-BA61-7D41EB4205F8}"/>
    <dgm:cxn modelId="{C0C15819-432E-4CFB-B405-8909871C6219}" type="presOf" srcId="{E992027B-4314-4B90-9FFF-DB5C29F49011}" destId="{ACFAFEB9-251D-4786-91CC-583DAA8E6528}" srcOrd="0" destOrd="0" presId="urn:microsoft.com/office/officeart/2008/layout/RadialCluster"/>
    <dgm:cxn modelId="{BB42E53C-0ABE-4C4B-AD2A-B2AD0C16B509}" type="presOf" srcId="{B85E5BD5-EDDE-4DAD-9D7F-502E3B18A33D}" destId="{272316FD-74D6-4BE5-A121-B794F549CFA7}" srcOrd="0" destOrd="0" presId="urn:microsoft.com/office/officeart/2008/layout/RadialCluster"/>
    <dgm:cxn modelId="{4EA6216B-5DEF-4FEA-A8CD-B9AC19668D9C}" type="presOf" srcId="{966EE86E-1411-437B-8015-AB27D1E00AFE}" destId="{578BA542-6D1A-4E5B-BC89-AFC5A5A3B675}" srcOrd="0" destOrd="0" presId="urn:microsoft.com/office/officeart/2008/layout/RadialCluster"/>
    <dgm:cxn modelId="{A8083552-90BE-4D85-B776-69197656167D}" srcId="{1233E8B3-1799-42D3-AE3C-8DF53ABDCDA9}" destId="{E334F48C-BD8F-48C0-9427-6E58B1456B53}" srcOrd="2" destOrd="0" parTransId="{46EC7BD0-ACD5-460F-BA6E-0B328068D045}" sibTransId="{74CA6B49-A858-4128-854C-F6678BC8574D}"/>
    <dgm:cxn modelId="{1E24828F-1818-40E4-9248-85E033914DE4}" srcId="{B85E5BD5-EDDE-4DAD-9D7F-502E3B18A33D}" destId="{1233E8B3-1799-42D3-AE3C-8DF53ABDCDA9}" srcOrd="0" destOrd="0" parTransId="{C738A931-A636-4CF1-A8E4-4272DD8B2742}" sibTransId="{F107BEFF-5579-44B3-999E-C9043F44208F}"/>
    <dgm:cxn modelId="{C070D0A7-574E-4CD8-BDD1-E7C8B422A737}" type="presOf" srcId="{8B298295-A101-41EC-A8D7-DBC0B9F2DCAC}" destId="{37494649-3A0E-43AE-9661-4E52F8D2E68E}" srcOrd="0" destOrd="0" presId="urn:microsoft.com/office/officeart/2008/layout/RadialCluster"/>
    <dgm:cxn modelId="{680EA9AE-6B23-4627-9276-2E7A16517BE6}" srcId="{1233E8B3-1799-42D3-AE3C-8DF53ABDCDA9}" destId="{E992027B-4314-4B90-9FFF-DB5C29F49011}" srcOrd="3" destOrd="0" parTransId="{B02D1272-238A-4017-96C6-C0B77270F59D}" sibTransId="{8044083E-E46B-4ACC-BB53-6C3C3F972951}"/>
    <dgm:cxn modelId="{DBC1DDD6-C570-4B33-BEAA-221F5DD11937}" type="presOf" srcId="{13ECDED9-4CA0-4F12-8E16-91213AE62DE3}" destId="{106F3215-D1B8-4253-A3BF-2CE85538967D}" srcOrd="0" destOrd="0" presId="urn:microsoft.com/office/officeart/2008/layout/RadialCluster"/>
    <dgm:cxn modelId="{84EB50E7-D308-4E8A-B563-C8886AB94559}" type="presOf" srcId="{E334F48C-BD8F-48C0-9427-6E58B1456B53}" destId="{95DAB2A8-64D0-4902-A57B-E3EB34D15762}" srcOrd="0" destOrd="0" presId="urn:microsoft.com/office/officeart/2008/layout/RadialCluster"/>
    <dgm:cxn modelId="{9472F5FB-81FC-46ED-A5E7-9303AA46BFB6}" type="presOf" srcId="{B02D1272-238A-4017-96C6-C0B77270F59D}" destId="{83FF83D0-CE87-4BEE-84F3-B3856D9282B3}" srcOrd="0" destOrd="0" presId="urn:microsoft.com/office/officeart/2008/layout/RadialCluster"/>
    <dgm:cxn modelId="{0FF9D404-3F7D-4C49-95E2-47223B7790F8}" type="presParOf" srcId="{272316FD-74D6-4BE5-A121-B794F549CFA7}" destId="{6D76B59D-0BCC-48CB-94A7-5EEEABD72605}" srcOrd="0" destOrd="0" presId="urn:microsoft.com/office/officeart/2008/layout/RadialCluster"/>
    <dgm:cxn modelId="{924E7BED-36AF-4E59-B99C-0080686E7C82}" type="presParOf" srcId="{6D76B59D-0BCC-48CB-94A7-5EEEABD72605}" destId="{D02A2047-F953-48E2-882D-83AEF5A3A81E}" srcOrd="0" destOrd="0" presId="urn:microsoft.com/office/officeart/2008/layout/RadialCluster"/>
    <dgm:cxn modelId="{FF42462F-C26E-4074-BAB7-82CA39FB0C05}" type="presParOf" srcId="{6D76B59D-0BCC-48CB-94A7-5EEEABD72605}" destId="{106F3215-D1B8-4253-A3BF-2CE85538967D}" srcOrd="1" destOrd="0" presId="urn:microsoft.com/office/officeart/2008/layout/RadialCluster"/>
    <dgm:cxn modelId="{B1761827-AC3C-40D6-AC5C-AE53DA2EB8DB}" type="presParOf" srcId="{6D76B59D-0BCC-48CB-94A7-5EEEABD72605}" destId="{37494649-3A0E-43AE-9661-4E52F8D2E68E}" srcOrd="2" destOrd="0" presId="urn:microsoft.com/office/officeart/2008/layout/RadialCluster"/>
    <dgm:cxn modelId="{80298225-40A2-49A6-8094-01F22E88D785}" type="presParOf" srcId="{6D76B59D-0BCC-48CB-94A7-5EEEABD72605}" destId="{7D7976D0-51C8-49C3-AB4C-D4AD3ED1E6B3}" srcOrd="3" destOrd="0" presId="urn:microsoft.com/office/officeart/2008/layout/RadialCluster"/>
    <dgm:cxn modelId="{BCD55E00-5E9C-447E-8765-60B72FE286F0}" type="presParOf" srcId="{6D76B59D-0BCC-48CB-94A7-5EEEABD72605}" destId="{578BA542-6D1A-4E5B-BC89-AFC5A5A3B675}" srcOrd="4" destOrd="0" presId="urn:microsoft.com/office/officeart/2008/layout/RadialCluster"/>
    <dgm:cxn modelId="{B9986B3A-CAC8-46C9-AE01-4C2E66C315A6}" type="presParOf" srcId="{6D76B59D-0BCC-48CB-94A7-5EEEABD72605}" destId="{8B2357C2-23BA-4A22-B53E-A67EFEBD71ED}" srcOrd="5" destOrd="0" presId="urn:microsoft.com/office/officeart/2008/layout/RadialCluster"/>
    <dgm:cxn modelId="{BD7C4A12-EC49-4AD2-BE7F-4A44C829F723}" type="presParOf" srcId="{6D76B59D-0BCC-48CB-94A7-5EEEABD72605}" destId="{95DAB2A8-64D0-4902-A57B-E3EB34D15762}" srcOrd="6" destOrd="0" presId="urn:microsoft.com/office/officeart/2008/layout/RadialCluster"/>
    <dgm:cxn modelId="{28BA82C4-9AF0-4FEE-80A7-E25E09B9EA43}" type="presParOf" srcId="{6D76B59D-0BCC-48CB-94A7-5EEEABD72605}" destId="{83FF83D0-CE87-4BEE-84F3-B3856D9282B3}" srcOrd="7" destOrd="0" presId="urn:microsoft.com/office/officeart/2008/layout/RadialCluster"/>
    <dgm:cxn modelId="{DB5D741A-743B-440D-80F3-66C446E83ABB}" type="presParOf" srcId="{6D76B59D-0BCC-48CB-94A7-5EEEABD72605}" destId="{ACFAFEB9-251D-4786-91CC-583DAA8E6528}"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5E5BD5-EDDE-4DAD-9D7F-502E3B18A3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233E8B3-1799-42D3-AE3C-8DF53ABDCDA9}">
      <dgm:prSet phldrT="[Text]"/>
      <dgm:spPr>
        <a:solidFill>
          <a:schemeClr val="accent2">
            <a:lumMod val="60000"/>
            <a:lumOff val="40000"/>
          </a:schemeClr>
        </a:solidFill>
      </dgm:spPr>
      <dgm:t>
        <a:bodyPr/>
        <a:lstStyle/>
        <a:p>
          <a:r>
            <a:rPr lang="mn-MN" dirty="0">
              <a:solidFill>
                <a:schemeClr val="accent1">
                  <a:lumMod val="75000"/>
                </a:schemeClr>
              </a:solidFill>
              <a:latin typeface="Arial" panose="020B0604020202020204" pitchFamily="34" charset="0"/>
              <a:cs typeface="Arial" panose="020B0604020202020204" pitchFamily="34" charset="0"/>
            </a:rPr>
            <a:t>Зөвлөлийн нарийн бичгийн дарга /гишүүн/</a:t>
          </a:r>
          <a:endParaRPr lang="en-US" dirty="0">
            <a:solidFill>
              <a:schemeClr val="accent1">
                <a:lumMod val="75000"/>
              </a:schemeClr>
            </a:solidFill>
            <a:latin typeface="Arial" panose="020B0604020202020204" pitchFamily="34" charset="0"/>
            <a:cs typeface="Arial" panose="020B0604020202020204" pitchFamily="34" charset="0"/>
          </a:endParaRPr>
        </a:p>
      </dgm:t>
    </dgm:pt>
    <dgm:pt modelId="{C738A931-A636-4CF1-A8E4-4272DD8B2742}" type="parTrans" cxnId="{1E24828F-1818-40E4-9248-85E033914DE4}">
      <dgm:prSet/>
      <dgm:spPr/>
      <dgm:t>
        <a:bodyPr/>
        <a:lstStyle/>
        <a:p>
          <a:endParaRPr lang="en-US"/>
        </a:p>
      </dgm:t>
    </dgm:pt>
    <dgm:pt modelId="{F107BEFF-5579-44B3-999E-C9043F44208F}" type="sibTrans" cxnId="{1E24828F-1818-40E4-9248-85E033914DE4}">
      <dgm:prSet/>
      <dgm:spPr/>
      <dgm:t>
        <a:bodyPr/>
        <a:lstStyle/>
        <a:p>
          <a:endParaRPr lang="en-US"/>
        </a:p>
      </dgm:t>
    </dgm:pt>
    <dgm:pt modelId="{8B298295-A101-41EC-A8D7-DBC0B9F2DCAC}">
      <dgm:prSet phldrT="[Text]"/>
      <dgm:spPr>
        <a:solidFill>
          <a:schemeClr val="accent2">
            <a:lumMod val="75000"/>
          </a:schemeClr>
        </a:solidFill>
      </dgm:spPr>
      <dgm:t>
        <a:bodyPr/>
        <a:lstStyle/>
        <a:p>
          <a:r>
            <a:rPr lang="mn-MN" b="1" dirty="0">
              <a:latin typeface="Arial" panose="020B0604020202020204" pitchFamily="34" charset="0"/>
              <a:cs typeface="Arial" panose="020B0604020202020204" pitchFamily="34" charset="0"/>
            </a:rPr>
            <a:t>Зөвлөлийн дарга /гишүүн/</a:t>
          </a:r>
          <a:endParaRPr lang="en-US" b="1" dirty="0">
            <a:latin typeface="Arial" panose="020B0604020202020204" pitchFamily="34" charset="0"/>
            <a:cs typeface="Arial" panose="020B0604020202020204" pitchFamily="34" charset="0"/>
          </a:endParaRPr>
        </a:p>
      </dgm:t>
    </dgm:pt>
    <dgm:pt modelId="{13ECDED9-4CA0-4F12-8E16-91213AE62DE3}" type="parTrans" cxnId="{B4746203-C606-4805-B5A5-2C33388AFF29}">
      <dgm:prSet/>
      <dgm:spPr/>
      <dgm:t>
        <a:bodyPr/>
        <a:lstStyle/>
        <a:p>
          <a:endParaRPr lang="en-US"/>
        </a:p>
      </dgm:t>
    </dgm:pt>
    <dgm:pt modelId="{FC1926F3-C161-4D32-A8C1-079E8C44C94D}" type="sibTrans" cxnId="{B4746203-C606-4805-B5A5-2C33388AFF29}">
      <dgm:prSet/>
      <dgm:spPr/>
      <dgm:t>
        <a:bodyPr/>
        <a:lstStyle/>
        <a:p>
          <a:endParaRPr lang="en-US"/>
        </a:p>
      </dgm:t>
    </dgm:pt>
    <dgm:pt modelId="{966EE86E-1411-437B-8015-AB27D1E00AFE}">
      <dgm:prSet phldrT="[Text]"/>
      <dgm:spPr>
        <a:solidFill>
          <a:schemeClr val="accent2">
            <a:lumMod val="40000"/>
            <a:lumOff val="60000"/>
          </a:schemeClr>
        </a:solidFill>
      </dgm:spPr>
      <dgm:t>
        <a:bodyPr/>
        <a:lstStyle/>
        <a:p>
          <a:r>
            <a:rPr lang="mn-MN" dirty="0">
              <a:solidFill>
                <a:srgbClr val="0070C0"/>
              </a:solidFill>
              <a:latin typeface="Arial" panose="020B0604020202020204" pitchFamily="34" charset="0"/>
              <a:cs typeface="Arial" panose="020B0604020202020204" pitchFamily="34" charset="0"/>
            </a:rPr>
            <a:t>гишүүн</a:t>
          </a:r>
          <a:endParaRPr lang="en-US" dirty="0">
            <a:solidFill>
              <a:srgbClr val="0070C0"/>
            </a:solidFill>
            <a:latin typeface="Arial" panose="020B0604020202020204" pitchFamily="34" charset="0"/>
            <a:cs typeface="Arial" panose="020B0604020202020204" pitchFamily="34" charset="0"/>
          </a:endParaRPr>
        </a:p>
      </dgm:t>
    </dgm:pt>
    <dgm:pt modelId="{6CDD6041-7825-4516-986A-384749BD5BF2}" type="parTrans" cxnId="{04AF6315-C988-46A9-B807-D4EC4026BD6F}">
      <dgm:prSet/>
      <dgm:spPr/>
      <dgm:t>
        <a:bodyPr/>
        <a:lstStyle/>
        <a:p>
          <a:endParaRPr lang="en-US"/>
        </a:p>
      </dgm:t>
    </dgm:pt>
    <dgm:pt modelId="{56CB295A-D2A3-41DF-BA61-7D41EB4205F8}" type="sibTrans" cxnId="{04AF6315-C988-46A9-B807-D4EC4026BD6F}">
      <dgm:prSet/>
      <dgm:spPr/>
      <dgm:t>
        <a:bodyPr/>
        <a:lstStyle/>
        <a:p>
          <a:endParaRPr lang="en-US"/>
        </a:p>
      </dgm:t>
    </dgm:pt>
    <dgm:pt modelId="{E992027B-4314-4B90-9FFF-DB5C29F49011}">
      <dgm:prSet phldrT="[Text]"/>
      <dgm:spPr>
        <a:solidFill>
          <a:schemeClr val="accent2">
            <a:lumMod val="40000"/>
            <a:lumOff val="60000"/>
          </a:schemeClr>
        </a:solidFill>
      </dgm:spPr>
      <dgm:t>
        <a:bodyPr/>
        <a:lstStyle/>
        <a:p>
          <a:r>
            <a:rPr lang="mn-MN" dirty="0">
              <a:solidFill>
                <a:srgbClr val="0070C0"/>
              </a:solidFill>
              <a:latin typeface="Arial" panose="020B0604020202020204" pitchFamily="34" charset="0"/>
              <a:cs typeface="Arial" panose="020B0604020202020204" pitchFamily="34" charset="0"/>
            </a:rPr>
            <a:t>Гишүүн </a:t>
          </a:r>
          <a:endParaRPr lang="en-US" dirty="0">
            <a:solidFill>
              <a:srgbClr val="0070C0"/>
            </a:solidFill>
            <a:latin typeface="Arial" panose="020B0604020202020204" pitchFamily="34" charset="0"/>
            <a:cs typeface="Arial" panose="020B0604020202020204" pitchFamily="34" charset="0"/>
          </a:endParaRPr>
        </a:p>
      </dgm:t>
    </dgm:pt>
    <dgm:pt modelId="{B02D1272-238A-4017-96C6-C0B77270F59D}" type="parTrans" cxnId="{680EA9AE-6B23-4627-9276-2E7A16517BE6}">
      <dgm:prSet/>
      <dgm:spPr/>
      <dgm:t>
        <a:bodyPr/>
        <a:lstStyle/>
        <a:p>
          <a:endParaRPr lang="en-US"/>
        </a:p>
      </dgm:t>
    </dgm:pt>
    <dgm:pt modelId="{8044083E-E46B-4ACC-BB53-6C3C3F972951}" type="sibTrans" cxnId="{680EA9AE-6B23-4627-9276-2E7A16517BE6}">
      <dgm:prSet/>
      <dgm:spPr/>
      <dgm:t>
        <a:bodyPr/>
        <a:lstStyle/>
        <a:p>
          <a:endParaRPr lang="en-US"/>
        </a:p>
      </dgm:t>
    </dgm:pt>
    <dgm:pt modelId="{4D6C3110-F3E2-473C-AE3F-B38551A64AC0}">
      <dgm:prSet/>
      <dgm:spPr/>
      <dgm:t>
        <a:bodyPr/>
        <a:lstStyle/>
        <a:p>
          <a:endParaRPr lang="en-US"/>
        </a:p>
      </dgm:t>
    </dgm:pt>
    <dgm:pt modelId="{D4CE355E-EAA3-4212-B2C1-A0C7431EFCE3}" type="parTrans" cxnId="{5F1DB307-B4D9-4931-B965-858413999D75}">
      <dgm:prSet/>
      <dgm:spPr/>
      <dgm:t>
        <a:bodyPr/>
        <a:lstStyle/>
        <a:p>
          <a:endParaRPr lang="en-US"/>
        </a:p>
      </dgm:t>
    </dgm:pt>
    <dgm:pt modelId="{91290CF3-D171-4DC4-B136-AB563777C62D}" type="sibTrans" cxnId="{5F1DB307-B4D9-4931-B965-858413999D75}">
      <dgm:prSet/>
      <dgm:spPr/>
      <dgm:t>
        <a:bodyPr/>
        <a:lstStyle/>
        <a:p>
          <a:endParaRPr lang="en-US"/>
        </a:p>
      </dgm:t>
    </dgm:pt>
    <dgm:pt modelId="{ECCDBCBA-4D1F-4509-9165-0649AF1F4D82}">
      <dgm:prSet phldrT="[Text]"/>
      <dgm:spPr/>
    </dgm:pt>
    <dgm:pt modelId="{501C500F-22C2-43B5-A50B-53E38B371D55}" type="parTrans" cxnId="{532DB009-BBF3-42D4-B441-0893D7922F82}">
      <dgm:prSet/>
      <dgm:spPr/>
      <dgm:t>
        <a:bodyPr/>
        <a:lstStyle/>
        <a:p>
          <a:endParaRPr lang="en-US"/>
        </a:p>
      </dgm:t>
    </dgm:pt>
    <dgm:pt modelId="{C2A67928-4D7F-4823-8121-3DD049E20CBC}" type="sibTrans" cxnId="{532DB009-BBF3-42D4-B441-0893D7922F82}">
      <dgm:prSet/>
      <dgm:spPr/>
      <dgm:t>
        <a:bodyPr/>
        <a:lstStyle/>
        <a:p>
          <a:endParaRPr lang="en-US"/>
        </a:p>
      </dgm:t>
    </dgm:pt>
    <dgm:pt modelId="{E334F48C-BD8F-48C0-9427-6E58B1456B53}">
      <dgm:prSet phldrT="[Text]"/>
      <dgm:spPr>
        <a:solidFill>
          <a:schemeClr val="accent2">
            <a:lumMod val="40000"/>
            <a:lumOff val="60000"/>
          </a:schemeClr>
        </a:solidFill>
      </dgm:spPr>
      <dgm:t>
        <a:bodyPr/>
        <a:lstStyle/>
        <a:p>
          <a:r>
            <a:rPr lang="mn-MN" dirty="0">
              <a:solidFill>
                <a:srgbClr val="0070C0"/>
              </a:solidFill>
              <a:latin typeface="Arial" panose="020B0604020202020204" pitchFamily="34" charset="0"/>
              <a:cs typeface="Arial" panose="020B0604020202020204" pitchFamily="34" charset="0"/>
            </a:rPr>
            <a:t>гишүүн</a:t>
          </a:r>
          <a:endParaRPr lang="en-US" dirty="0">
            <a:solidFill>
              <a:srgbClr val="0070C0"/>
            </a:solidFill>
            <a:latin typeface="Arial" panose="020B0604020202020204" pitchFamily="34" charset="0"/>
            <a:cs typeface="Arial" panose="020B0604020202020204" pitchFamily="34" charset="0"/>
          </a:endParaRPr>
        </a:p>
      </dgm:t>
    </dgm:pt>
    <dgm:pt modelId="{46EC7BD0-ACD5-460F-BA6E-0B328068D045}" type="parTrans" cxnId="{A8083552-90BE-4D85-B776-69197656167D}">
      <dgm:prSet/>
      <dgm:spPr/>
      <dgm:t>
        <a:bodyPr/>
        <a:lstStyle/>
        <a:p>
          <a:endParaRPr lang="en-US"/>
        </a:p>
      </dgm:t>
    </dgm:pt>
    <dgm:pt modelId="{74CA6B49-A858-4128-854C-F6678BC8574D}" type="sibTrans" cxnId="{A8083552-90BE-4D85-B776-69197656167D}">
      <dgm:prSet/>
      <dgm:spPr/>
      <dgm:t>
        <a:bodyPr/>
        <a:lstStyle/>
        <a:p>
          <a:endParaRPr lang="en-US"/>
        </a:p>
      </dgm:t>
    </dgm:pt>
    <dgm:pt modelId="{272316FD-74D6-4BE5-A121-B794F549CFA7}" type="pres">
      <dgm:prSet presAssocID="{B85E5BD5-EDDE-4DAD-9D7F-502E3B18A33D}" presName="Name0" presStyleCnt="0">
        <dgm:presLayoutVars>
          <dgm:chMax val="1"/>
          <dgm:chPref val="1"/>
          <dgm:dir/>
          <dgm:animOne val="branch"/>
          <dgm:animLvl val="lvl"/>
        </dgm:presLayoutVars>
      </dgm:prSet>
      <dgm:spPr/>
    </dgm:pt>
    <dgm:pt modelId="{6D76B59D-0BCC-48CB-94A7-5EEEABD72605}" type="pres">
      <dgm:prSet presAssocID="{1233E8B3-1799-42D3-AE3C-8DF53ABDCDA9}" presName="singleCycle" presStyleCnt="0"/>
      <dgm:spPr/>
    </dgm:pt>
    <dgm:pt modelId="{D02A2047-F953-48E2-882D-83AEF5A3A81E}" type="pres">
      <dgm:prSet presAssocID="{1233E8B3-1799-42D3-AE3C-8DF53ABDCDA9}" presName="singleCenter" presStyleLbl="node1" presStyleIdx="0" presStyleCnt="5" custScaleX="137818" custScaleY="48184" custLinFactNeighborX="267" custLinFactNeighborY="-14836">
        <dgm:presLayoutVars>
          <dgm:chMax val="7"/>
          <dgm:chPref val="7"/>
        </dgm:presLayoutVars>
      </dgm:prSet>
      <dgm:spPr/>
    </dgm:pt>
    <dgm:pt modelId="{106F3215-D1B8-4253-A3BF-2CE85538967D}" type="pres">
      <dgm:prSet presAssocID="{13ECDED9-4CA0-4F12-8E16-91213AE62DE3}" presName="Name56" presStyleLbl="parChTrans1D2" presStyleIdx="0" presStyleCnt="4"/>
      <dgm:spPr/>
    </dgm:pt>
    <dgm:pt modelId="{37494649-3A0E-43AE-9661-4E52F8D2E68E}" type="pres">
      <dgm:prSet presAssocID="{8B298295-A101-41EC-A8D7-DBC0B9F2DCAC}" presName="text0" presStyleLbl="node1" presStyleIdx="1" presStyleCnt="5">
        <dgm:presLayoutVars>
          <dgm:bulletEnabled val="1"/>
        </dgm:presLayoutVars>
      </dgm:prSet>
      <dgm:spPr/>
    </dgm:pt>
    <dgm:pt modelId="{7D7976D0-51C8-49C3-AB4C-D4AD3ED1E6B3}" type="pres">
      <dgm:prSet presAssocID="{6CDD6041-7825-4516-986A-384749BD5BF2}" presName="Name56" presStyleLbl="parChTrans1D2" presStyleIdx="1" presStyleCnt="4"/>
      <dgm:spPr/>
    </dgm:pt>
    <dgm:pt modelId="{578BA542-6D1A-4E5B-BC89-AFC5A5A3B675}" type="pres">
      <dgm:prSet presAssocID="{966EE86E-1411-437B-8015-AB27D1E00AFE}" presName="text0" presStyleLbl="node1" presStyleIdx="2" presStyleCnt="5" custRadScaleRad="90293" custRadScaleInc="90181">
        <dgm:presLayoutVars>
          <dgm:bulletEnabled val="1"/>
        </dgm:presLayoutVars>
      </dgm:prSet>
      <dgm:spPr/>
    </dgm:pt>
    <dgm:pt modelId="{8B2357C2-23BA-4A22-B53E-A67EFEBD71ED}" type="pres">
      <dgm:prSet presAssocID="{46EC7BD0-ACD5-460F-BA6E-0B328068D045}" presName="Name56" presStyleLbl="parChTrans1D2" presStyleIdx="2" presStyleCnt="4"/>
      <dgm:spPr/>
    </dgm:pt>
    <dgm:pt modelId="{95DAB2A8-64D0-4902-A57B-E3EB34D15762}" type="pres">
      <dgm:prSet presAssocID="{E334F48C-BD8F-48C0-9427-6E58B1456B53}" presName="text0" presStyleLbl="node1" presStyleIdx="3" presStyleCnt="5" custRadScaleRad="59058" custRadScaleInc="6348">
        <dgm:presLayoutVars>
          <dgm:bulletEnabled val="1"/>
        </dgm:presLayoutVars>
      </dgm:prSet>
      <dgm:spPr/>
    </dgm:pt>
    <dgm:pt modelId="{83FF83D0-CE87-4BEE-84F3-B3856D9282B3}" type="pres">
      <dgm:prSet presAssocID="{B02D1272-238A-4017-96C6-C0B77270F59D}" presName="Name56" presStyleLbl="parChTrans1D2" presStyleIdx="3" presStyleCnt="4"/>
      <dgm:spPr/>
    </dgm:pt>
    <dgm:pt modelId="{ACFAFEB9-251D-4786-91CC-583DAA8E6528}" type="pres">
      <dgm:prSet presAssocID="{E992027B-4314-4B90-9FFF-DB5C29F49011}" presName="text0" presStyleLbl="node1" presStyleIdx="4" presStyleCnt="5" custRadScaleRad="96603" custRadScaleInc="-83083">
        <dgm:presLayoutVars>
          <dgm:bulletEnabled val="1"/>
        </dgm:presLayoutVars>
      </dgm:prSet>
      <dgm:spPr/>
    </dgm:pt>
  </dgm:ptLst>
  <dgm:cxnLst>
    <dgm:cxn modelId="{1A211601-4478-43B0-90BD-A2FCA208A28B}" type="presOf" srcId="{1233E8B3-1799-42D3-AE3C-8DF53ABDCDA9}" destId="{D02A2047-F953-48E2-882D-83AEF5A3A81E}" srcOrd="0" destOrd="0" presId="urn:microsoft.com/office/officeart/2008/layout/RadialCluster"/>
    <dgm:cxn modelId="{B4746203-C606-4805-B5A5-2C33388AFF29}" srcId="{1233E8B3-1799-42D3-AE3C-8DF53ABDCDA9}" destId="{8B298295-A101-41EC-A8D7-DBC0B9F2DCAC}" srcOrd="0" destOrd="0" parTransId="{13ECDED9-4CA0-4F12-8E16-91213AE62DE3}" sibTransId="{FC1926F3-C161-4D32-A8C1-079E8C44C94D}"/>
    <dgm:cxn modelId="{5F1DB307-B4D9-4931-B965-858413999D75}" srcId="{B85E5BD5-EDDE-4DAD-9D7F-502E3B18A33D}" destId="{4D6C3110-F3E2-473C-AE3F-B38551A64AC0}" srcOrd="1" destOrd="0" parTransId="{D4CE355E-EAA3-4212-B2C1-A0C7431EFCE3}" sibTransId="{91290CF3-D171-4DC4-B136-AB563777C62D}"/>
    <dgm:cxn modelId="{532DB009-BBF3-42D4-B441-0893D7922F82}" srcId="{B85E5BD5-EDDE-4DAD-9D7F-502E3B18A33D}" destId="{ECCDBCBA-4D1F-4509-9165-0649AF1F4D82}" srcOrd="2" destOrd="0" parTransId="{501C500F-22C2-43B5-A50B-53E38B371D55}" sibTransId="{C2A67928-4D7F-4823-8121-3DD049E20CBC}"/>
    <dgm:cxn modelId="{0240B30C-2F32-4B05-AD16-8248042C4E75}" type="presOf" srcId="{46EC7BD0-ACD5-460F-BA6E-0B328068D045}" destId="{8B2357C2-23BA-4A22-B53E-A67EFEBD71ED}" srcOrd="0" destOrd="0" presId="urn:microsoft.com/office/officeart/2008/layout/RadialCluster"/>
    <dgm:cxn modelId="{E69E3A13-8DBA-4550-A3DD-F20F91BAE3B1}" type="presOf" srcId="{6CDD6041-7825-4516-986A-384749BD5BF2}" destId="{7D7976D0-51C8-49C3-AB4C-D4AD3ED1E6B3}" srcOrd="0" destOrd="0" presId="urn:microsoft.com/office/officeart/2008/layout/RadialCluster"/>
    <dgm:cxn modelId="{04AF6315-C988-46A9-B807-D4EC4026BD6F}" srcId="{1233E8B3-1799-42D3-AE3C-8DF53ABDCDA9}" destId="{966EE86E-1411-437B-8015-AB27D1E00AFE}" srcOrd="1" destOrd="0" parTransId="{6CDD6041-7825-4516-986A-384749BD5BF2}" sibTransId="{56CB295A-D2A3-41DF-BA61-7D41EB4205F8}"/>
    <dgm:cxn modelId="{C0C15819-432E-4CFB-B405-8909871C6219}" type="presOf" srcId="{E992027B-4314-4B90-9FFF-DB5C29F49011}" destId="{ACFAFEB9-251D-4786-91CC-583DAA8E6528}" srcOrd="0" destOrd="0" presId="urn:microsoft.com/office/officeart/2008/layout/RadialCluster"/>
    <dgm:cxn modelId="{BB42E53C-0ABE-4C4B-AD2A-B2AD0C16B509}" type="presOf" srcId="{B85E5BD5-EDDE-4DAD-9D7F-502E3B18A33D}" destId="{272316FD-74D6-4BE5-A121-B794F549CFA7}" srcOrd="0" destOrd="0" presId="urn:microsoft.com/office/officeart/2008/layout/RadialCluster"/>
    <dgm:cxn modelId="{4EA6216B-5DEF-4FEA-A8CD-B9AC19668D9C}" type="presOf" srcId="{966EE86E-1411-437B-8015-AB27D1E00AFE}" destId="{578BA542-6D1A-4E5B-BC89-AFC5A5A3B675}" srcOrd="0" destOrd="0" presId="urn:microsoft.com/office/officeart/2008/layout/RadialCluster"/>
    <dgm:cxn modelId="{A8083552-90BE-4D85-B776-69197656167D}" srcId="{1233E8B3-1799-42D3-AE3C-8DF53ABDCDA9}" destId="{E334F48C-BD8F-48C0-9427-6E58B1456B53}" srcOrd="2" destOrd="0" parTransId="{46EC7BD0-ACD5-460F-BA6E-0B328068D045}" sibTransId="{74CA6B49-A858-4128-854C-F6678BC8574D}"/>
    <dgm:cxn modelId="{1E24828F-1818-40E4-9248-85E033914DE4}" srcId="{B85E5BD5-EDDE-4DAD-9D7F-502E3B18A33D}" destId="{1233E8B3-1799-42D3-AE3C-8DF53ABDCDA9}" srcOrd="0" destOrd="0" parTransId="{C738A931-A636-4CF1-A8E4-4272DD8B2742}" sibTransId="{F107BEFF-5579-44B3-999E-C9043F44208F}"/>
    <dgm:cxn modelId="{C070D0A7-574E-4CD8-BDD1-E7C8B422A737}" type="presOf" srcId="{8B298295-A101-41EC-A8D7-DBC0B9F2DCAC}" destId="{37494649-3A0E-43AE-9661-4E52F8D2E68E}" srcOrd="0" destOrd="0" presId="urn:microsoft.com/office/officeart/2008/layout/RadialCluster"/>
    <dgm:cxn modelId="{680EA9AE-6B23-4627-9276-2E7A16517BE6}" srcId="{1233E8B3-1799-42D3-AE3C-8DF53ABDCDA9}" destId="{E992027B-4314-4B90-9FFF-DB5C29F49011}" srcOrd="3" destOrd="0" parTransId="{B02D1272-238A-4017-96C6-C0B77270F59D}" sibTransId="{8044083E-E46B-4ACC-BB53-6C3C3F972951}"/>
    <dgm:cxn modelId="{DBC1DDD6-C570-4B33-BEAA-221F5DD11937}" type="presOf" srcId="{13ECDED9-4CA0-4F12-8E16-91213AE62DE3}" destId="{106F3215-D1B8-4253-A3BF-2CE85538967D}" srcOrd="0" destOrd="0" presId="urn:microsoft.com/office/officeart/2008/layout/RadialCluster"/>
    <dgm:cxn modelId="{84EB50E7-D308-4E8A-B563-C8886AB94559}" type="presOf" srcId="{E334F48C-BD8F-48C0-9427-6E58B1456B53}" destId="{95DAB2A8-64D0-4902-A57B-E3EB34D15762}" srcOrd="0" destOrd="0" presId="urn:microsoft.com/office/officeart/2008/layout/RadialCluster"/>
    <dgm:cxn modelId="{9472F5FB-81FC-46ED-A5E7-9303AA46BFB6}" type="presOf" srcId="{B02D1272-238A-4017-96C6-C0B77270F59D}" destId="{83FF83D0-CE87-4BEE-84F3-B3856D9282B3}" srcOrd="0" destOrd="0" presId="urn:microsoft.com/office/officeart/2008/layout/RadialCluster"/>
    <dgm:cxn modelId="{0FF9D404-3F7D-4C49-95E2-47223B7790F8}" type="presParOf" srcId="{272316FD-74D6-4BE5-A121-B794F549CFA7}" destId="{6D76B59D-0BCC-48CB-94A7-5EEEABD72605}" srcOrd="0" destOrd="0" presId="urn:microsoft.com/office/officeart/2008/layout/RadialCluster"/>
    <dgm:cxn modelId="{924E7BED-36AF-4E59-B99C-0080686E7C82}" type="presParOf" srcId="{6D76B59D-0BCC-48CB-94A7-5EEEABD72605}" destId="{D02A2047-F953-48E2-882D-83AEF5A3A81E}" srcOrd="0" destOrd="0" presId="urn:microsoft.com/office/officeart/2008/layout/RadialCluster"/>
    <dgm:cxn modelId="{FF42462F-C26E-4074-BAB7-82CA39FB0C05}" type="presParOf" srcId="{6D76B59D-0BCC-48CB-94A7-5EEEABD72605}" destId="{106F3215-D1B8-4253-A3BF-2CE85538967D}" srcOrd="1" destOrd="0" presId="urn:microsoft.com/office/officeart/2008/layout/RadialCluster"/>
    <dgm:cxn modelId="{B1761827-AC3C-40D6-AC5C-AE53DA2EB8DB}" type="presParOf" srcId="{6D76B59D-0BCC-48CB-94A7-5EEEABD72605}" destId="{37494649-3A0E-43AE-9661-4E52F8D2E68E}" srcOrd="2" destOrd="0" presId="urn:microsoft.com/office/officeart/2008/layout/RadialCluster"/>
    <dgm:cxn modelId="{80298225-40A2-49A6-8094-01F22E88D785}" type="presParOf" srcId="{6D76B59D-0BCC-48CB-94A7-5EEEABD72605}" destId="{7D7976D0-51C8-49C3-AB4C-D4AD3ED1E6B3}" srcOrd="3" destOrd="0" presId="urn:microsoft.com/office/officeart/2008/layout/RadialCluster"/>
    <dgm:cxn modelId="{BCD55E00-5E9C-447E-8765-60B72FE286F0}" type="presParOf" srcId="{6D76B59D-0BCC-48CB-94A7-5EEEABD72605}" destId="{578BA542-6D1A-4E5B-BC89-AFC5A5A3B675}" srcOrd="4" destOrd="0" presId="urn:microsoft.com/office/officeart/2008/layout/RadialCluster"/>
    <dgm:cxn modelId="{B9986B3A-CAC8-46C9-AE01-4C2E66C315A6}" type="presParOf" srcId="{6D76B59D-0BCC-48CB-94A7-5EEEABD72605}" destId="{8B2357C2-23BA-4A22-B53E-A67EFEBD71ED}" srcOrd="5" destOrd="0" presId="urn:microsoft.com/office/officeart/2008/layout/RadialCluster"/>
    <dgm:cxn modelId="{BD7C4A12-EC49-4AD2-BE7F-4A44C829F723}" type="presParOf" srcId="{6D76B59D-0BCC-48CB-94A7-5EEEABD72605}" destId="{95DAB2A8-64D0-4902-A57B-E3EB34D15762}" srcOrd="6" destOrd="0" presId="urn:microsoft.com/office/officeart/2008/layout/RadialCluster"/>
    <dgm:cxn modelId="{28BA82C4-9AF0-4FEE-80A7-E25E09B9EA43}" type="presParOf" srcId="{6D76B59D-0BCC-48CB-94A7-5EEEABD72605}" destId="{83FF83D0-CE87-4BEE-84F3-B3856D9282B3}" srcOrd="7" destOrd="0" presId="urn:microsoft.com/office/officeart/2008/layout/RadialCluster"/>
    <dgm:cxn modelId="{DB5D741A-743B-440D-80F3-66C446E83ABB}" type="presParOf" srcId="{6D76B59D-0BCC-48CB-94A7-5EEEABD72605}" destId="{ACFAFEB9-251D-4786-91CC-583DAA8E6528}"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A2047-F953-48E2-882D-83AEF5A3A81E}">
      <dsp:nvSpPr>
        <dsp:cNvPr id="0" name=""/>
        <dsp:cNvSpPr/>
      </dsp:nvSpPr>
      <dsp:spPr>
        <a:xfrm>
          <a:off x="2010269" y="1558088"/>
          <a:ext cx="2083368" cy="728388"/>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accent1">
                  <a:lumMod val="75000"/>
                </a:schemeClr>
              </a:solidFill>
              <a:latin typeface="Arial" panose="020B0604020202020204" pitchFamily="34" charset="0"/>
              <a:cs typeface="Arial" panose="020B0604020202020204" pitchFamily="34" charset="0"/>
            </a:rPr>
            <a:t>Зөвлөлийн нарийн бичгийн дарга /гишүүн/</a:t>
          </a:r>
          <a:endParaRPr lang="en-US" sz="1400" kern="1200" dirty="0">
            <a:solidFill>
              <a:schemeClr val="accent1">
                <a:lumMod val="75000"/>
              </a:schemeClr>
            </a:solidFill>
            <a:latin typeface="Arial" panose="020B0604020202020204" pitchFamily="34" charset="0"/>
            <a:cs typeface="Arial" panose="020B0604020202020204" pitchFamily="34" charset="0"/>
          </a:endParaRPr>
        </a:p>
      </dsp:txBody>
      <dsp:txXfrm>
        <a:off x="2045826" y="1593645"/>
        <a:ext cx="2012254" cy="657274"/>
      </dsp:txXfrm>
    </dsp:sp>
    <dsp:sp modelId="{106F3215-D1B8-4253-A3BF-2CE85538967D}">
      <dsp:nvSpPr>
        <dsp:cNvPr id="0" name=""/>
        <dsp:cNvSpPr/>
      </dsp:nvSpPr>
      <dsp:spPr>
        <a:xfrm rot="16173898">
          <a:off x="2774697" y="1285673"/>
          <a:ext cx="544845" cy="0"/>
        </a:xfrm>
        <a:custGeom>
          <a:avLst/>
          <a:gdLst/>
          <a:ahLst/>
          <a:cxnLst/>
          <a:rect l="0" t="0" r="0" b="0"/>
          <a:pathLst>
            <a:path>
              <a:moveTo>
                <a:pt x="0" y="0"/>
              </a:moveTo>
              <a:lnTo>
                <a:pt x="54484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94649-3A0E-43AE-9661-4E52F8D2E68E}">
      <dsp:nvSpPr>
        <dsp:cNvPr id="0" name=""/>
        <dsp:cNvSpPr/>
      </dsp:nvSpPr>
      <dsp:spPr>
        <a:xfrm>
          <a:off x="2534792" y="433"/>
          <a:ext cx="1012826" cy="101282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Зөвлөлийн дарга /гишүүн/</a:t>
          </a:r>
          <a:endParaRPr lang="en-US" sz="1200" b="1" kern="1200" dirty="0">
            <a:latin typeface="Arial" panose="020B0604020202020204" pitchFamily="34" charset="0"/>
            <a:cs typeface="Arial" panose="020B0604020202020204" pitchFamily="34" charset="0"/>
          </a:endParaRPr>
        </a:p>
      </dsp:txBody>
      <dsp:txXfrm>
        <a:off x="2584234" y="49875"/>
        <a:ext cx="913942" cy="913942"/>
      </dsp:txXfrm>
    </dsp:sp>
    <dsp:sp modelId="{7D7976D0-51C8-49C3-AB4C-D4AD3ED1E6B3}">
      <dsp:nvSpPr>
        <dsp:cNvPr id="0" name=""/>
        <dsp:cNvSpPr/>
      </dsp:nvSpPr>
      <dsp:spPr>
        <a:xfrm rot="996632">
          <a:off x="4083757" y="2300714"/>
          <a:ext cx="473538" cy="0"/>
        </a:xfrm>
        <a:custGeom>
          <a:avLst/>
          <a:gdLst/>
          <a:ahLst/>
          <a:cxnLst/>
          <a:rect l="0" t="0" r="0" b="0"/>
          <a:pathLst>
            <a:path>
              <a:moveTo>
                <a:pt x="0" y="0"/>
              </a:moveTo>
              <a:lnTo>
                <a:pt x="4735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8BA542-6D1A-4E5B-BC89-AFC5A5A3B675}">
      <dsp:nvSpPr>
        <dsp:cNvPr id="0" name=""/>
        <dsp:cNvSpPr/>
      </dsp:nvSpPr>
      <dsp:spPr>
        <a:xfrm>
          <a:off x="4547414" y="2013054"/>
          <a:ext cx="1012826" cy="1012826"/>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mn-MN" sz="1900" kern="1200" dirty="0">
              <a:solidFill>
                <a:srgbClr val="0070C0"/>
              </a:solidFill>
              <a:latin typeface="Arial" panose="020B0604020202020204" pitchFamily="34" charset="0"/>
              <a:cs typeface="Arial" panose="020B0604020202020204" pitchFamily="34" charset="0"/>
            </a:rPr>
            <a:t>гишүүн</a:t>
          </a:r>
          <a:endParaRPr lang="en-US" sz="1900" kern="1200" dirty="0">
            <a:solidFill>
              <a:srgbClr val="0070C0"/>
            </a:solidFill>
            <a:latin typeface="Arial" panose="020B0604020202020204" pitchFamily="34" charset="0"/>
            <a:cs typeface="Arial" panose="020B0604020202020204" pitchFamily="34" charset="0"/>
          </a:endParaRPr>
        </a:p>
      </dsp:txBody>
      <dsp:txXfrm>
        <a:off x="4596856" y="2062496"/>
        <a:ext cx="913942" cy="913942"/>
      </dsp:txXfrm>
    </dsp:sp>
    <dsp:sp modelId="{8B2357C2-23BA-4A22-B53E-A67EFEBD71ED}">
      <dsp:nvSpPr>
        <dsp:cNvPr id="0" name=""/>
        <dsp:cNvSpPr/>
      </dsp:nvSpPr>
      <dsp:spPr>
        <a:xfrm rot="5420818">
          <a:off x="2594940" y="2738538"/>
          <a:ext cx="904139" cy="0"/>
        </a:xfrm>
        <a:custGeom>
          <a:avLst/>
          <a:gdLst/>
          <a:ahLst/>
          <a:cxnLst/>
          <a:rect l="0" t="0" r="0" b="0"/>
          <a:pathLst>
            <a:path>
              <a:moveTo>
                <a:pt x="0" y="0"/>
              </a:moveTo>
              <a:lnTo>
                <a:pt x="9041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AB2A8-64D0-4902-A57B-E3EB34D15762}">
      <dsp:nvSpPr>
        <dsp:cNvPr id="0" name=""/>
        <dsp:cNvSpPr/>
      </dsp:nvSpPr>
      <dsp:spPr>
        <a:xfrm>
          <a:off x="2534792" y="3190599"/>
          <a:ext cx="1012826" cy="1012826"/>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mn-MN" sz="1900" kern="1200" dirty="0">
              <a:solidFill>
                <a:srgbClr val="0070C0"/>
              </a:solidFill>
              <a:latin typeface="Arial" panose="020B0604020202020204" pitchFamily="34" charset="0"/>
              <a:cs typeface="Arial" panose="020B0604020202020204" pitchFamily="34" charset="0"/>
            </a:rPr>
            <a:t>гишүүн</a:t>
          </a:r>
          <a:endParaRPr lang="en-US" sz="1900" kern="1200" dirty="0">
            <a:solidFill>
              <a:srgbClr val="0070C0"/>
            </a:solidFill>
            <a:latin typeface="Arial" panose="020B0604020202020204" pitchFamily="34" charset="0"/>
            <a:cs typeface="Arial" panose="020B0604020202020204" pitchFamily="34" charset="0"/>
          </a:endParaRPr>
        </a:p>
      </dsp:txBody>
      <dsp:txXfrm>
        <a:off x="2584234" y="3240041"/>
        <a:ext cx="913942" cy="913942"/>
      </dsp:txXfrm>
    </dsp:sp>
    <dsp:sp modelId="{83FF83D0-CE87-4BEE-84F3-B3856D9282B3}">
      <dsp:nvSpPr>
        <dsp:cNvPr id="0" name=""/>
        <dsp:cNvSpPr/>
      </dsp:nvSpPr>
      <dsp:spPr>
        <a:xfrm rot="9813381">
          <a:off x="1524863" y="2299866"/>
          <a:ext cx="495540" cy="0"/>
        </a:xfrm>
        <a:custGeom>
          <a:avLst/>
          <a:gdLst/>
          <a:ahLst/>
          <a:cxnLst/>
          <a:rect l="0" t="0" r="0" b="0"/>
          <a:pathLst>
            <a:path>
              <a:moveTo>
                <a:pt x="0" y="0"/>
              </a:moveTo>
              <a:lnTo>
                <a:pt x="4955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FAFEB9-251D-4786-91CC-583DAA8E6528}">
      <dsp:nvSpPr>
        <dsp:cNvPr id="0" name=""/>
        <dsp:cNvSpPr/>
      </dsp:nvSpPr>
      <dsp:spPr>
        <a:xfrm>
          <a:off x="522171" y="2013054"/>
          <a:ext cx="1012826" cy="1012826"/>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mn-MN" sz="1800" kern="1200" dirty="0">
              <a:solidFill>
                <a:srgbClr val="0070C0"/>
              </a:solidFill>
              <a:latin typeface="Arial" panose="020B0604020202020204" pitchFamily="34" charset="0"/>
              <a:cs typeface="Arial" panose="020B0604020202020204" pitchFamily="34" charset="0"/>
            </a:rPr>
            <a:t>Гишүүн </a:t>
          </a:r>
          <a:endParaRPr lang="en-US" sz="1800" kern="1200" dirty="0">
            <a:solidFill>
              <a:srgbClr val="0070C0"/>
            </a:solidFill>
            <a:latin typeface="Arial" panose="020B0604020202020204" pitchFamily="34" charset="0"/>
            <a:cs typeface="Arial" panose="020B0604020202020204" pitchFamily="34" charset="0"/>
          </a:endParaRPr>
        </a:p>
      </dsp:txBody>
      <dsp:txXfrm>
        <a:off x="571613" y="2062496"/>
        <a:ext cx="913942" cy="913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A2047-F953-48E2-882D-83AEF5A3A81E}">
      <dsp:nvSpPr>
        <dsp:cNvPr id="0" name=""/>
        <dsp:cNvSpPr/>
      </dsp:nvSpPr>
      <dsp:spPr>
        <a:xfrm>
          <a:off x="1334190" y="1657764"/>
          <a:ext cx="1867350" cy="652864"/>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accent1">
                  <a:lumMod val="75000"/>
                </a:schemeClr>
              </a:solidFill>
              <a:latin typeface="Arial" panose="020B0604020202020204" pitchFamily="34" charset="0"/>
              <a:cs typeface="Arial" panose="020B0604020202020204" pitchFamily="34" charset="0"/>
            </a:rPr>
            <a:t>Зөвлөлийн нарийн бичгийн дарга /гишүүн/</a:t>
          </a:r>
          <a:endParaRPr lang="en-US" sz="1300" kern="1200" dirty="0">
            <a:solidFill>
              <a:schemeClr val="accent1">
                <a:lumMod val="75000"/>
              </a:schemeClr>
            </a:solidFill>
            <a:latin typeface="Arial" panose="020B0604020202020204" pitchFamily="34" charset="0"/>
            <a:cs typeface="Arial" panose="020B0604020202020204" pitchFamily="34" charset="0"/>
          </a:endParaRPr>
        </a:p>
      </dsp:txBody>
      <dsp:txXfrm>
        <a:off x="1366060" y="1689634"/>
        <a:ext cx="1803610" cy="589124"/>
      </dsp:txXfrm>
    </dsp:sp>
    <dsp:sp modelId="{106F3215-D1B8-4253-A3BF-2CE85538967D}">
      <dsp:nvSpPr>
        <dsp:cNvPr id="0" name=""/>
        <dsp:cNvSpPr/>
      </dsp:nvSpPr>
      <dsp:spPr>
        <a:xfrm rot="16173898">
          <a:off x="2019357" y="1413595"/>
          <a:ext cx="488352" cy="0"/>
        </a:xfrm>
        <a:custGeom>
          <a:avLst/>
          <a:gdLst/>
          <a:ahLst/>
          <a:cxnLst/>
          <a:rect l="0" t="0" r="0" b="0"/>
          <a:pathLst>
            <a:path>
              <a:moveTo>
                <a:pt x="0" y="0"/>
              </a:moveTo>
              <a:lnTo>
                <a:pt x="4883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94649-3A0E-43AE-9661-4E52F8D2E68E}">
      <dsp:nvSpPr>
        <dsp:cNvPr id="0" name=""/>
        <dsp:cNvSpPr/>
      </dsp:nvSpPr>
      <dsp:spPr>
        <a:xfrm>
          <a:off x="1804328" y="261617"/>
          <a:ext cx="907809" cy="90780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mn-MN" sz="1000" b="1" kern="1200" dirty="0">
              <a:latin typeface="Arial" panose="020B0604020202020204" pitchFamily="34" charset="0"/>
              <a:cs typeface="Arial" panose="020B0604020202020204" pitchFamily="34" charset="0"/>
            </a:rPr>
            <a:t>Зөвлөлийн дарга /гишүүн/</a:t>
          </a:r>
          <a:endParaRPr lang="en-US" sz="1000" b="1" kern="1200" dirty="0">
            <a:latin typeface="Arial" panose="020B0604020202020204" pitchFamily="34" charset="0"/>
            <a:cs typeface="Arial" panose="020B0604020202020204" pitchFamily="34" charset="0"/>
          </a:endParaRPr>
        </a:p>
      </dsp:txBody>
      <dsp:txXfrm>
        <a:off x="1848644" y="305933"/>
        <a:ext cx="819177" cy="819177"/>
      </dsp:txXfrm>
    </dsp:sp>
    <dsp:sp modelId="{7D7976D0-51C8-49C3-AB4C-D4AD3ED1E6B3}">
      <dsp:nvSpPr>
        <dsp:cNvPr id="0" name=""/>
        <dsp:cNvSpPr/>
      </dsp:nvSpPr>
      <dsp:spPr>
        <a:xfrm rot="3145052">
          <a:off x="2318617" y="2717893"/>
          <a:ext cx="1027827" cy="0"/>
        </a:xfrm>
        <a:custGeom>
          <a:avLst/>
          <a:gdLst/>
          <a:ahLst/>
          <a:cxnLst/>
          <a:rect l="0" t="0" r="0" b="0"/>
          <a:pathLst>
            <a:path>
              <a:moveTo>
                <a:pt x="0" y="0"/>
              </a:moveTo>
              <a:lnTo>
                <a:pt x="102782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8BA542-6D1A-4E5B-BC89-AFC5A5A3B675}">
      <dsp:nvSpPr>
        <dsp:cNvPr id="0" name=""/>
        <dsp:cNvSpPr/>
      </dsp:nvSpPr>
      <dsp:spPr>
        <a:xfrm>
          <a:off x="3041396" y="3125158"/>
          <a:ext cx="907809" cy="90780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mn-MN" sz="1700" kern="1200" dirty="0">
              <a:solidFill>
                <a:srgbClr val="0070C0"/>
              </a:solidFill>
              <a:latin typeface="Arial" panose="020B0604020202020204" pitchFamily="34" charset="0"/>
              <a:cs typeface="Arial" panose="020B0604020202020204" pitchFamily="34" charset="0"/>
            </a:rPr>
            <a:t>гишүүн</a:t>
          </a:r>
          <a:endParaRPr lang="en-US" sz="1700" kern="1200" dirty="0">
            <a:solidFill>
              <a:srgbClr val="0070C0"/>
            </a:solidFill>
            <a:latin typeface="Arial" panose="020B0604020202020204" pitchFamily="34" charset="0"/>
            <a:cs typeface="Arial" panose="020B0604020202020204" pitchFamily="34" charset="0"/>
          </a:endParaRPr>
        </a:p>
      </dsp:txBody>
      <dsp:txXfrm>
        <a:off x="3085712" y="3169474"/>
        <a:ext cx="819177" cy="819177"/>
      </dsp:txXfrm>
    </dsp:sp>
    <dsp:sp modelId="{8B2357C2-23BA-4A22-B53E-A67EFEBD71ED}">
      <dsp:nvSpPr>
        <dsp:cNvPr id="0" name=""/>
        <dsp:cNvSpPr/>
      </dsp:nvSpPr>
      <dsp:spPr>
        <a:xfrm rot="5534764">
          <a:off x="1829199" y="2720116"/>
          <a:ext cx="819604" cy="0"/>
        </a:xfrm>
        <a:custGeom>
          <a:avLst/>
          <a:gdLst/>
          <a:ahLst/>
          <a:cxnLst/>
          <a:rect l="0" t="0" r="0" b="0"/>
          <a:pathLst>
            <a:path>
              <a:moveTo>
                <a:pt x="0" y="0"/>
              </a:moveTo>
              <a:lnTo>
                <a:pt x="81960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AB2A8-64D0-4902-A57B-E3EB34D15762}">
      <dsp:nvSpPr>
        <dsp:cNvPr id="0" name=""/>
        <dsp:cNvSpPr/>
      </dsp:nvSpPr>
      <dsp:spPr>
        <a:xfrm>
          <a:off x="1751233" y="3129604"/>
          <a:ext cx="907809" cy="90780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mn-MN" sz="1700" kern="1200" dirty="0">
              <a:solidFill>
                <a:srgbClr val="0070C0"/>
              </a:solidFill>
              <a:latin typeface="Arial" panose="020B0604020202020204" pitchFamily="34" charset="0"/>
              <a:cs typeface="Arial" panose="020B0604020202020204" pitchFamily="34" charset="0"/>
            </a:rPr>
            <a:t>гишүүн</a:t>
          </a:r>
          <a:endParaRPr lang="en-US" sz="1700" kern="1200" dirty="0">
            <a:solidFill>
              <a:srgbClr val="0070C0"/>
            </a:solidFill>
            <a:latin typeface="Arial" panose="020B0604020202020204" pitchFamily="34" charset="0"/>
            <a:cs typeface="Arial" panose="020B0604020202020204" pitchFamily="34" charset="0"/>
          </a:endParaRPr>
        </a:p>
      </dsp:txBody>
      <dsp:txXfrm>
        <a:off x="1795549" y="3173920"/>
        <a:ext cx="819177" cy="819177"/>
      </dsp:txXfrm>
    </dsp:sp>
    <dsp:sp modelId="{83FF83D0-CE87-4BEE-84F3-B3856D9282B3}">
      <dsp:nvSpPr>
        <dsp:cNvPr id="0" name=""/>
        <dsp:cNvSpPr/>
      </dsp:nvSpPr>
      <dsp:spPr>
        <a:xfrm rot="7871190">
          <a:off x="1086308" y="2717165"/>
          <a:ext cx="1080394" cy="0"/>
        </a:xfrm>
        <a:custGeom>
          <a:avLst/>
          <a:gdLst/>
          <a:ahLst/>
          <a:cxnLst/>
          <a:rect l="0" t="0" r="0" b="0"/>
          <a:pathLst>
            <a:path>
              <a:moveTo>
                <a:pt x="0" y="0"/>
              </a:moveTo>
              <a:lnTo>
                <a:pt x="108039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FAFEB9-251D-4786-91CC-583DAA8E6528}">
      <dsp:nvSpPr>
        <dsp:cNvPr id="0" name=""/>
        <dsp:cNvSpPr/>
      </dsp:nvSpPr>
      <dsp:spPr>
        <a:xfrm>
          <a:off x="419699" y="3123701"/>
          <a:ext cx="907809" cy="90780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mn-MN" sz="1600" kern="1200" dirty="0">
              <a:solidFill>
                <a:srgbClr val="0070C0"/>
              </a:solidFill>
              <a:latin typeface="Arial" panose="020B0604020202020204" pitchFamily="34" charset="0"/>
              <a:cs typeface="Arial" panose="020B0604020202020204" pitchFamily="34" charset="0"/>
            </a:rPr>
            <a:t>Гишүүн </a:t>
          </a:r>
          <a:endParaRPr lang="en-US" sz="1600" kern="1200" dirty="0">
            <a:solidFill>
              <a:srgbClr val="0070C0"/>
            </a:solidFill>
            <a:latin typeface="Arial" panose="020B0604020202020204" pitchFamily="34" charset="0"/>
            <a:cs typeface="Arial" panose="020B0604020202020204" pitchFamily="34" charset="0"/>
          </a:endParaRPr>
        </a:p>
      </dsp:txBody>
      <dsp:txXfrm>
        <a:off x="464015" y="3168017"/>
        <a:ext cx="819177" cy="81917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5C81-D884-4619-A54D-B90203D68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7D7580-4CBF-4687-A072-62B5D1B09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3B4072-A216-4540-B41E-46BE9EF02528}"/>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5" name="Footer Placeholder 4">
            <a:extLst>
              <a:ext uri="{FF2B5EF4-FFF2-40B4-BE49-F238E27FC236}">
                <a16:creationId xmlns:a16="http://schemas.microsoft.com/office/drawing/2014/main" id="{6838500E-F9E7-44FE-A047-4565822D8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51792-C89D-41C4-94C4-9D9414D878BF}"/>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166909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00B1-2EB1-4BAF-9910-FEBAC9E182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88383-7A19-4D46-B631-F764463F73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CFCCF-191C-480A-AF9B-F141ACF44301}"/>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5" name="Footer Placeholder 4">
            <a:extLst>
              <a:ext uri="{FF2B5EF4-FFF2-40B4-BE49-F238E27FC236}">
                <a16:creationId xmlns:a16="http://schemas.microsoft.com/office/drawing/2014/main" id="{3D7BEA5B-0852-42E3-971F-EF70EFED0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C9F9E-016A-4E34-843A-DB0512322BF2}"/>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73048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5D300-6735-497A-A360-9AA0A88D1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58F62-BF1B-4D1A-B9D8-8DDF78240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81A1A-37FE-4ADD-8936-143F5F6A29EC}"/>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5" name="Footer Placeholder 4">
            <a:extLst>
              <a:ext uri="{FF2B5EF4-FFF2-40B4-BE49-F238E27FC236}">
                <a16:creationId xmlns:a16="http://schemas.microsoft.com/office/drawing/2014/main" id="{84F49880-9781-411D-AE77-A9FC36F32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DA5C-DAE3-42E9-A459-128EA8A7EB1E}"/>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19436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0EE0-66E3-4EA0-A8BB-BEC574A31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78B46-37D7-4875-B24A-9B42E512E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B6438-89FC-47B3-8AE5-52615402AF34}"/>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5" name="Footer Placeholder 4">
            <a:extLst>
              <a:ext uri="{FF2B5EF4-FFF2-40B4-BE49-F238E27FC236}">
                <a16:creationId xmlns:a16="http://schemas.microsoft.com/office/drawing/2014/main" id="{995BB7BC-0F8D-4973-A279-92DB4946C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DCC9F-44F7-4F1E-B7A2-8487D792CE8C}"/>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194152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ABFD-87CB-4E56-81F2-886DAF712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DAE97-BA43-47DB-AD27-2788FE5C5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70879-6A8F-480F-99B7-332F036C0939}"/>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5" name="Footer Placeholder 4">
            <a:extLst>
              <a:ext uri="{FF2B5EF4-FFF2-40B4-BE49-F238E27FC236}">
                <a16:creationId xmlns:a16="http://schemas.microsoft.com/office/drawing/2014/main" id="{21C078F6-73DB-4042-9048-C06BC0763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6C665-A37E-4193-8109-458325EB8DDB}"/>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363912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C793-F260-4EA9-B571-44533C9AE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B0095-917A-4D8C-970B-0D70ECA737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EC6DC-270D-4FE8-B5B8-991431265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983C27-B9C1-4197-8430-B1E814DE3293}"/>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6" name="Footer Placeholder 5">
            <a:extLst>
              <a:ext uri="{FF2B5EF4-FFF2-40B4-BE49-F238E27FC236}">
                <a16:creationId xmlns:a16="http://schemas.microsoft.com/office/drawing/2014/main" id="{316A8BCC-4C86-41F7-B51A-13CF9212F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AD14E-F929-4D83-BEBE-0D9EE36E8717}"/>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43341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8F13-E446-4279-9B5C-DC12D68781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EB2C7-776F-41FD-8BD5-EC302F1DC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DFC31-3A3D-4023-9BED-856F977AA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D48787-019A-4623-B854-A7CA77123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69CB44-3970-454F-8227-C76B6BCE55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501F05-295A-4655-A629-F054766A47E3}"/>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8" name="Footer Placeholder 7">
            <a:extLst>
              <a:ext uri="{FF2B5EF4-FFF2-40B4-BE49-F238E27FC236}">
                <a16:creationId xmlns:a16="http://schemas.microsoft.com/office/drawing/2014/main" id="{C5A0F1FA-B808-4655-A3A0-C43B2E629F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15C7C3-D5C5-4733-A4E3-A2E57B0AF94F}"/>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3591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19E6-27C7-4E45-BAC3-B4133E44A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36E625-494C-4FB6-A99E-68229BDEDE61}"/>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4" name="Footer Placeholder 3">
            <a:extLst>
              <a:ext uri="{FF2B5EF4-FFF2-40B4-BE49-F238E27FC236}">
                <a16:creationId xmlns:a16="http://schemas.microsoft.com/office/drawing/2014/main" id="{1F0026B5-BDE7-407A-9D12-45D48D60D2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3B1B82-7A3D-439A-963A-984895A9343F}"/>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210255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45E0A-F3C1-40DA-A1D3-34AA678D2E03}"/>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3" name="Footer Placeholder 2">
            <a:extLst>
              <a:ext uri="{FF2B5EF4-FFF2-40B4-BE49-F238E27FC236}">
                <a16:creationId xmlns:a16="http://schemas.microsoft.com/office/drawing/2014/main" id="{72E1159D-E11F-4E54-8349-8A7913352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A1BD94-9DA0-491E-9798-F87EE5D6E725}"/>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35127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384C-0BED-4C69-8FC2-344E95A92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0B50A-4E72-4D4E-B231-4368AEE44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87FAB-E998-4631-A27E-8CD810C12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C1BC7-0EFC-4BC3-AACC-A089C37FC57A}"/>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6" name="Footer Placeholder 5">
            <a:extLst>
              <a:ext uri="{FF2B5EF4-FFF2-40B4-BE49-F238E27FC236}">
                <a16:creationId xmlns:a16="http://schemas.microsoft.com/office/drawing/2014/main" id="{7AAD1E71-2F0B-492E-A92C-7D76C9814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646F3-461E-419A-B2AE-17D5AC771755}"/>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218272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0241-319F-4EBE-91BD-A85D61647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1948DA-892D-409E-A548-49A9B5EFF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F69F9A-A8E1-4BF9-A939-3A30CDD33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60950-78C9-4156-AC32-9E5BEA2A5528}"/>
              </a:ext>
            </a:extLst>
          </p:cNvPr>
          <p:cNvSpPr>
            <a:spLocks noGrp="1"/>
          </p:cNvSpPr>
          <p:nvPr>
            <p:ph type="dt" sz="half" idx="10"/>
          </p:nvPr>
        </p:nvSpPr>
        <p:spPr/>
        <p:txBody>
          <a:bodyPr/>
          <a:lstStyle/>
          <a:p>
            <a:fld id="{1B93FD4F-8572-47EE-A890-A147B4D0DA87}" type="datetimeFigureOut">
              <a:rPr lang="en-US" smtClean="0"/>
              <a:t>1/15/2023</a:t>
            </a:fld>
            <a:endParaRPr lang="en-US"/>
          </a:p>
        </p:txBody>
      </p:sp>
      <p:sp>
        <p:nvSpPr>
          <p:cNvPr id="6" name="Footer Placeholder 5">
            <a:extLst>
              <a:ext uri="{FF2B5EF4-FFF2-40B4-BE49-F238E27FC236}">
                <a16:creationId xmlns:a16="http://schemas.microsoft.com/office/drawing/2014/main" id="{8B6084F2-89C3-439F-A172-2214EC388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CE974-D26B-4E01-B44C-9CBD469F3CB3}"/>
              </a:ext>
            </a:extLst>
          </p:cNvPr>
          <p:cNvSpPr>
            <a:spLocks noGrp="1"/>
          </p:cNvSpPr>
          <p:nvPr>
            <p:ph type="sldNum" sz="quarter" idx="12"/>
          </p:nvPr>
        </p:nvSpPr>
        <p:spPr/>
        <p:txBody>
          <a:bodyPr/>
          <a:lstStyle/>
          <a:p>
            <a:fld id="{B2D147A4-7CAB-4578-ABEC-13FEA25A5C12}" type="slidenum">
              <a:rPr lang="en-US" smtClean="0"/>
              <a:t>‹#›</a:t>
            </a:fld>
            <a:endParaRPr lang="en-US"/>
          </a:p>
        </p:txBody>
      </p:sp>
    </p:spTree>
    <p:extLst>
      <p:ext uri="{BB962C8B-B14F-4D97-AF65-F5344CB8AC3E}">
        <p14:creationId xmlns:p14="http://schemas.microsoft.com/office/powerpoint/2010/main" val="57847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420B9-479B-4196-B444-F2EFECF31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038100-93E8-4A7E-9539-44050DF24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03D9B-41EA-4CEA-BC46-F5C051530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3FD4F-8572-47EE-A890-A147B4D0DA87}" type="datetimeFigureOut">
              <a:rPr lang="en-US" smtClean="0"/>
              <a:t>1/15/2023</a:t>
            </a:fld>
            <a:endParaRPr lang="en-US"/>
          </a:p>
        </p:txBody>
      </p:sp>
      <p:sp>
        <p:nvSpPr>
          <p:cNvPr id="5" name="Footer Placeholder 4">
            <a:extLst>
              <a:ext uri="{FF2B5EF4-FFF2-40B4-BE49-F238E27FC236}">
                <a16:creationId xmlns:a16="http://schemas.microsoft.com/office/drawing/2014/main" id="{9985844C-3382-4EB0-A796-736D89BEC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29D803-222D-4CC9-81D7-6317A1D65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147A4-7CAB-4578-ABEC-13FEA25A5C12}" type="slidenum">
              <a:rPr lang="en-US" smtClean="0"/>
              <a:t>‹#›</a:t>
            </a:fld>
            <a:endParaRPr lang="en-US"/>
          </a:p>
        </p:txBody>
      </p:sp>
    </p:spTree>
    <p:extLst>
      <p:ext uri="{BB962C8B-B14F-4D97-AF65-F5344CB8AC3E}">
        <p14:creationId xmlns:p14="http://schemas.microsoft.com/office/powerpoint/2010/main" val="249240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1.xml"/><Relationship Id="rId7" Type="http://schemas.openxmlformats.org/officeDocument/2006/relationships/image" Target="../media/image4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microsoft.com/office/2007/relationships/hdphoto" Target="../media/hdphoto1.wdp"/><Relationship Id="rId3" Type="http://schemas.openxmlformats.org/officeDocument/2006/relationships/image" Target="../media/image57.svg"/><Relationship Id="rId7" Type="http://schemas.openxmlformats.org/officeDocument/2006/relationships/image" Target="../media/image61.sv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2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sv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svg"/></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3.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EA69B3-890D-E873-9D2F-AF0284C5AE6F}"/>
              </a:ext>
            </a:extLst>
          </p:cNvPr>
          <p:cNvGrpSpPr/>
          <p:nvPr/>
        </p:nvGrpSpPr>
        <p:grpSpPr>
          <a:xfrm>
            <a:off x="2" y="0"/>
            <a:ext cx="1611516" cy="6858000"/>
            <a:chOff x="760253" y="0"/>
            <a:chExt cx="2805005" cy="6858000"/>
          </a:xfrm>
        </p:grpSpPr>
        <p:grpSp>
          <p:nvGrpSpPr>
            <p:cNvPr id="9" name="Group 8">
              <a:extLst>
                <a:ext uri="{FF2B5EF4-FFF2-40B4-BE49-F238E27FC236}">
                  <a16:creationId xmlns:a16="http://schemas.microsoft.com/office/drawing/2014/main" id="{CFF51831-726C-6EDE-CBEC-EBA49A3C1D61}"/>
                </a:ext>
              </a:extLst>
            </p:cNvPr>
            <p:cNvGrpSpPr/>
            <p:nvPr/>
          </p:nvGrpSpPr>
          <p:grpSpPr>
            <a:xfrm flipH="1">
              <a:off x="760253" y="0"/>
              <a:ext cx="2189034" cy="6858000"/>
              <a:chOff x="760252" y="0"/>
              <a:chExt cx="2189034" cy="6858000"/>
            </a:xfrm>
          </p:grpSpPr>
          <p:sp>
            <p:nvSpPr>
              <p:cNvPr id="11" name="Freeform: Shape 10">
                <a:extLst>
                  <a:ext uri="{FF2B5EF4-FFF2-40B4-BE49-F238E27FC236}">
                    <a16:creationId xmlns:a16="http://schemas.microsoft.com/office/drawing/2014/main" id="{C0EC19AF-D04B-CCC5-D15E-A816655FC1D4}"/>
                  </a:ext>
                </a:extLst>
              </p:cNvPr>
              <p:cNvSpPr/>
              <p:nvPr/>
            </p:nvSpPr>
            <p:spPr>
              <a:xfrm flipH="1">
                <a:off x="768962" y="0"/>
                <a:ext cx="2180324"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6AE67177-22A2-4646-4366-A5DFFC8B8C1C}"/>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94E2902F-2EFF-2799-2CD6-A230D5D8EAD1}"/>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56FA94EE-4958-D8BB-1255-06CC2941CD5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id="{251095D9-A58B-406A-8102-94EE8122EA59}"/>
              </a:ext>
            </a:extLst>
          </p:cNvPr>
          <p:cNvSpPr/>
          <p:nvPr/>
        </p:nvSpPr>
        <p:spPr>
          <a:xfrm>
            <a:off x="1516022" y="0"/>
            <a:ext cx="10675978"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5C9F91F-ABE6-4648-9A7C-32DCCF74CF57}"/>
              </a:ext>
            </a:extLst>
          </p:cNvPr>
          <p:cNvSpPr txBox="1"/>
          <p:nvPr/>
        </p:nvSpPr>
        <p:spPr>
          <a:xfrm>
            <a:off x="4110311" y="2581870"/>
            <a:ext cx="4857445" cy="480131"/>
          </a:xfrm>
          <a:prstGeom prst="rect">
            <a:avLst/>
          </a:prstGeom>
          <a:noFill/>
        </p:spPr>
        <p:txBody>
          <a:bodyPr wrap="square" rtlCol="0">
            <a:spAutoFit/>
          </a:bodyPr>
          <a:lstStyle>
            <a:defPPr>
              <a:defRPr lang="en-US"/>
            </a:defPPr>
            <a:lvl1pPr algn="ctr">
              <a:lnSpc>
                <a:spcPct val="90000"/>
              </a:lnSpc>
              <a:defRPr sz="4400" b="1" cap="all" spc="-1">
                <a:solidFill>
                  <a:schemeClr val="bg1"/>
                </a:solidFill>
                <a:effectLst>
                  <a:outerShdw blurRad="50800" dist="38100" algn="l" rotWithShape="0">
                    <a:prstClr val="black">
                      <a:alpha val="40000"/>
                    </a:prstClr>
                  </a:outerShdw>
                </a:effectLst>
                <a:latin typeface="Arial" panose="020B0604020202020204" pitchFamily="34" charset="0"/>
                <a:ea typeface="DejaVu Sans"/>
                <a:cs typeface="Arial" panose="020B0604020202020204" pitchFamily="34" charset="0"/>
              </a:defRPr>
            </a:lvl1pPr>
          </a:lstStyle>
          <a:p>
            <a:r>
              <a:rPr lang="mn-MN" altLang="en-US" sz="2800" dirty="0"/>
              <a:t>ТАНИЛЦУУЛГА</a:t>
            </a:r>
          </a:p>
        </p:txBody>
      </p:sp>
      <p:pic>
        <p:nvPicPr>
          <p:cNvPr id="2" name="Picture 1">
            <a:extLst>
              <a:ext uri="{FF2B5EF4-FFF2-40B4-BE49-F238E27FC236}">
                <a16:creationId xmlns:a16="http://schemas.microsoft.com/office/drawing/2014/main" id="{D09D6A02-2196-C907-D70D-7A52976D2A8B}"/>
              </a:ext>
            </a:extLst>
          </p:cNvPr>
          <p:cNvPicPr>
            <a:picLocks noChangeAspect="1"/>
          </p:cNvPicPr>
          <p:nvPr/>
        </p:nvPicPr>
        <p:blipFill>
          <a:blip r:embed="rId2"/>
          <a:stretch>
            <a:fillRect/>
          </a:stretch>
        </p:blipFill>
        <p:spPr>
          <a:xfrm>
            <a:off x="1950376" y="236233"/>
            <a:ext cx="768163" cy="792549"/>
          </a:xfrm>
          <a:prstGeom prst="rect">
            <a:avLst/>
          </a:prstGeom>
        </p:spPr>
      </p:pic>
      <p:sp>
        <p:nvSpPr>
          <p:cNvPr id="3" name="TextBox 2">
            <a:extLst>
              <a:ext uri="{FF2B5EF4-FFF2-40B4-BE49-F238E27FC236}">
                <a16:creationId xmlns:a16="http://schemas.microsoft.com/office/drawing/2014/main" id="{E4091D79-B5AD-08B2-9DA0-8C26D036ECA7}"/>
              </a:ext>
            </a:extLst>
          </p:cNvPr>
          <p:cNvSpPr txBox="1"/>
          <p:nvPr/>
        </p:nvSpPr>
        <p:spPr>
          <a:xfrm>
            <a:off x="2598373" y="519723"/>
            <a:ext cx="2356897" cy="461665"/>
          </a:xfrm>
          <a:prstGeom prst="rect">
            <a:avLst/>
          </a:prstGeom>
          <a:noFill/>
          <a:ln>
            <a:noFill/>
          </a:ln>
        </p:spPr>
        <p:txBody>
          <a:bodyPr wrap="square" rtlCol="0">
            <a:spAutoFit/>
          </a:bodyPr>
          <a:lstStyle/>
          <a:p>
            <a:pPr algn="ctr" defTabSz="457200"/>
            <a:r>
              <a:rPr lang="mn-MN" sz="1200" b="1" dirty="0">
                <a:solidFill>
                  <a:prstClr val="white"/>
                </a:solidFill>
                <a:latin typeface="Arial" panose="020B0604020202020204" pitchFamily="34" charset="0"/>
                <a:cs typeface="Arial" panose="020B0604020202020204" pitchFamily="34" charset="0"/>
              </a:rPr>
              <a:t>БОЛОВСРОЛ, ШИНЖЛЭХ УХААНЫ ЯАМ</a:t>
            </a:r>
            <a:endParaRPr lang="en-US" sz="1200" b="1" dirty="0">
              <a:solidFill>
                <a:prstClr val="whit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E2BDE7C-7C98-6A68-05F4-54645DDE50CB}"/>
              </a:ext>
            </a:extLst>
          </p:cNvPr>
          <p:cNvPicPr>
            <a:picLocks noChangeAspect="1"/>
          </p:cNvPicPr>
          <p:nvPr/>
        </p:nvPicPr>
        <p:blipFill>
          <a:blip r:embed="rId2"/>
          <a:stretch>
            <a:fillRect/>
          </a:stretch>
        </p:blipFill>
        <p:spPr>
          <a:xfrm>
            <a:off x="8199593" y="236232"/>
            <a:ext cx="768163" cy="792549"/>
          </a:xfrm>
          <a:prstGeom prst="rect">
            <a:avLst/>
          </a:prstGeom>
        </p:spPr>
      </p:pic>
      <p:sp>
        <p:nvSpPr>
          <p:cNvPr id="5" name="TextBox 4">
            <a:extLst>
              <a:ext uri="{FF2B5EF4-FFF2-40B4-BE49-F238E27FC236}">
                <a16:creationId xmlns:a16="http://schemas.microsoft.com/office/drawing/2014/main" id="{643FA204-2FFF-130C-CE96-5684065C83DE}"/>
              </a:ext>
            </a:extLst>
          </p:cNvPr>
          <p:cNvSpPr txBox="1"/>
          <p:nvPr/>
        </p:nvSpPr>
        <p:spPr>
          <a:xfrm>
            <a:off x="8777594" y="567116"/>
            <a:ext cx="2122739" cy="461665"/>
          </a:xfrm>
          <a:prstGeom prst="rect">
            <a:avLst/>
          </a:prstGeom>
          <a:noFill/>
          <a:ln>
            <a:noFill/>
          </a:ln>
        </p:spPr>
        <p:txBody>
          <a:bodyPr wrap="square" rtlCol="0">
            <a:spAutoFit/>
          </a:bodyPr>
          <a:lstStyle/>
          <a:p>
            <a:pPr algn="ctr" defTabSz="457200"/>
            <a:r>
              <a:rPr lang="mn-MN" sz="1200" b="1" dirty="0">
                <a:solidFill>
                  <a:srgbClr val="FFC000"/>
                </a:solidFill>
                <a:latin typeface="Arial" panose="020B0604020202020204" pitchFamily="34" charset="0"/>
                <a:cs typeface="Arial" panose="020B0604020202020204" pitchFamily="34" charset="0"/>
              </a:rPr>
              <a:t>БОЛОВСРОЛЫН ЕРӨНХИЙ ГАЗАР </a:t>
            </a:r>
            <a:endParaRPr lang="en-US" sz="1200" b="1" dirty="0">
              <a:solidFill>
                <a:srgbClr val="FFC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FBA4C0E-4DD2-1FCF-F7F4-C3692E5DB769}"/>
              </a:ext>
            </a:extLst>
          </p:cNvPr>
          <p:cNvSpPr txBox="1"/>
          <p:nvPr/>
        </p:nvSpPr>
        <p:spPr>
          <a:xfrm>
            <a:off x="2334457" y="3851399"/>
            <a:ext cx="8794678" cy="663580"/>
          </a:xfrm>
          <a:prstGeom prst="rect">
            <a:avLst/>
          </a:prstGeom>
          <a:noFill/>
        </p:spPr>
        <p:txBody>
          <a:bodyPr wrap="square" rtlCol="0">
            <a:spAutoFit/>
          </a:bodyPr>
          <a:lstStyle/>
          <a:p>
            <a:pPr algn="ctr">
              <a:lnSpc>
                <a:spcPct val="107000"/>
              </a:lnSpc>
              <a:spcAft>
                <a:spcPts val="800"/>
              </a:spcAft>
            </a:pPr>
            <a:r>
              <a:rPr lang="mn-MN" sz="1800" b="1" cap="all" dirty="0">
                <a:solidFill>
                  <a:schemeClr val="bg1"/>
                </a:solidFill>
                <a:effectLst/>
                <a:latin typeface="Arial" panose="020B0604020202020204" pitchFamily="34" charset="0"/>
                <a:ea typeface="Calibri" panose="020F0502020204030204" pitchFamily="34" charset="0"/>
              </a:rPr>
              <a:t>СУРГУУЛИЙН ӨМНӨХ БОЛОН ерөнхий боловсролын сургалтын байгууллагын багш, ажилтны МЭРГЭЖЛИЙН ёс зүйн дүрэм</a:t>
            </a:r>
          </a:p>
        </p:txBody>
      </p:sp>
      <p:sp>
        <p:nvSpPr>
          <p:cNvPr id="7" name="TextBox 6">
            <a:extLst>
              <a:ext uri="{FF2B5EF4-FFF2-40B4-BE49-F238E27FC236}">
                <a16:creationId xmlns:a16="http://schemas.microsoft.com/office/drawing/2014/main" id="{26FFD0D6-31A8-8A77-1CD1-2FAFE29C9F95}"/>
              </a:ext>
            </a:extLst>
          </p:cNvPr>
          <p:cNvSpPr txBox="1"/>
          <p:nvPr/>
        </p:nvSpPr>
        <p:spPr>
          <a:xfrm>
            <a:off x="2395767" y="4942141"/>
            <a:ext cx="8528539" cy="646331"/>
          </a:xfrm>
          <a:prstGeom prst="rect">
            <a:avLst/>
          </a:prstGeom>
          <a:noFill/>
        </p:spPr>
        <p:txBody>
          <a:bodyPr wrap="square" rtlCol="0">
            <a:spAutoFit/>
          </a:bodyPr>
          <a:lstStyle/>
          <a:p>
            <a:pPr algn="ctr"/>
            <a:r>
              <a:rPr lang="mn-MN" sz="1800" b="1" cap="all" dirty="0">
                <a:solidFill>
                  <a:schemeClr val="bg1"/>
                </a:solidFill>
                <a:latin typeface="Arial" panose="020B0604020202020204" pitchFamily="34" charset="0"/>
                <a:ea typeface="Calibri" panose="020F0502020204030204" pitchFamily="34" charset="0"/>
              </a:rPr>
              <a:t>“ёс зүйн зөвлөлийн ажиллах үлгэрчилсэн журам”</a:t>
            </a:r>
          </a:p>
          <a:p>
            <a:pPr algn="ctr"/>
            <a:endParaRPr lang="en-US" dirty="0"/>
          </a:p>
        </p:txBody>
      </p:sp>
    </p:spTree>
    <p:extLst>
      <p:ext uri="{BB962C8B-B14F-4D97-AF65-F5344CB8AC3E}">
        <p14:creationId xmlns:p14="http://schemas.microsoft.com/office/powerpoint/2010/main" val="121258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CA7CC4-B2A3-16B2-7F2A-1FB794D06F31}"/>
              </a:ext>
            </a:extLst>
          </p:cNvPr>
          <p:cNvSpPr txBox="1"/>
          <p:nvPr/>
        </p:nvSpPr>
        <p:spPr>
          <a:xfrm>
            <a:off x="0" y="6576748"/>
            <a:ext cx="12169302" cy="280013"/>
          </a:xfrm>
          <a:prstGeom prst="rect">
            <a:avLst/>
          </a:prstGeom>
          <a:gradFill>
            <a:gsLst>
              <a:gs pos="35000">
                <a:schemeClr val="accent5">
                  <a:lumMod val="75000"/>
                </a:schemeClr>
              </a:gs>
              <a:gs pos="21000">
                <a:schemeClr val="accent5">
                  <a:lumMod val="75000"/>
                </a:schemeClr>
              </a:gs>
              <a:gs pos="43000">
                <a:srgbClr val="002060"/>
              </a:gs>
            </a:gsLst>
            <a:lin ang="10800000" scaled="1"/>
          </a:gradFill>
        </p:spPr>
        <p:txBody>
          <a:bodyPr wrap="square">
            <a:spAutoFit/>
          </a:bodyPr>
          <a:lstStyle/>
          <a:p>
            <a:pPr marL="0" marR="0" algn="ctr">
              <a:lnSpc>
                <a:spcPct val="107000"/>
              </a:lnSpc>
              <a:spcBef>
                <a:spcPts val="0"/>
              </a:spcBef>
              <a:spcAft>
                <a:spcPts val="800"/>
              </a:spcAft>
            </a:pP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Хамгийн</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дээд</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ёс</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суртахуун</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бол</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хамт</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олны</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төлөө</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хувь</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хүнээ</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золиослох</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явдал</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юм</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mn-MN"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М.М.Пришвин</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6762"/>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01" name="TextBox 100">
            <a:extLst>
              <a:ext uri="{FF2B5EF4-FFF2-40B4-BE49-F238E27FC236}">
                <a16:creationId xmlns:a16="http://schemas.microsoft.com/office/drawing/2014/main" id="{E1F103B5-A67D-4970-B776-8C161CD17320}"/>
              </a:ext>
            </a:extLst>
          </p:cNvPr>
          <p:cNvSpPr txBox="1"/>
          <p:nvPr/>
        </p:nvSpPr>
        <p:spPr>
          <a:xfrm>
            <a:off x="85351" y="617272"/>
            <a:ext cx="9324340" cy="477631"/>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400050" algn="just">
              <a:lnSpc>
                <a:spcPct val="107000"/>
              </a:lnSpc>
              <a:spcBef>
                <a:spcPts val="0"/>
              </a:spcBef>
              <a:spcAft>
                <a:spcPts val="800"/>
              </a:spcAft>
            </a:pPr>
            <a:r>
              <a:rPr lang="mn-MN" sz="1200"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4.4. Энэ дүрмийн 3.1.3-д заасан “Хамт олон, эцэг эх, асран хамгаалагч, харилцагч байгууллага, олон нийтийн өмнөх хүлээх ёс зүйн хэм хэмжээ”-ний хүрээнд: </a:t>
            </a:r>
            <a:endParaRPr lang="en-US" sz="1200"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095607"/>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E2EA7-0D86-FB09-0442-24AC17403FA5}"/>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4.4</a:t>
            </a:r>
            <a:r>
              <a:rPr lang="mn-MN" dirty="0">
                <a:solidFill>
                  <a:schemeClr val="accent1">
                    <a:lumMod val="75000"/>
                  </a:schemeClr>
                </a:solidFill>
                <a:latin typeface="Arial" panose="020B0604020202020204" pitchFamily="34" charset="0"/>
                <a:cs typeface="Arial" panose="020B0604020202020204" pitchFamily="34" charset="0"/>
              </a:rPr>
              <a:t>.</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1F1739F-7B6F-C081-1A6F-F0409E347CF9}"/>
              </a:ext>
            </a:extLst>
          </p:cNvPr>
          <p:cNvSpPr txBox="1"/>
          <p:nvPr/>
        </p:nvSpPr>
        <p:spPr>
          <a:xfrm>
            <a:off x="106460" y="1167243"/>
            <a:ext cx="10245595" cy="5271315"/>
          </a:xfrm>
          <a:prstGeom prst="rect">
            <a:avLst/>
          </a:prstGeom>
          <a:noFill/>
        </p:spPr>
        <p:txBody>
          <a:bodyPr wrap="square" rtlCol="0">
            <a:spAutoFit/>
          </a:bodyPr>
          <a:lstStyle/>
          <a:p>
            <a:pPr marL="0" marR="0" indent="685800" algn="just">
              <a:lnSpc>
                <a:spcPct val="107000"/>
              </a:lnSpc>
              <a:spcBef>
                <a:spcPts val="0"/>
              </a:spcBef>
              <a:spcAft>
                <a:spcPts val="800"/>
              </a:spcAft>
              <a:tabLst>
                <a:tab pos="685800" algn="l"/>
              </a:tabLs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4.4.1.Боловсролын харилцаанд оролцогч багш, ажилтан, эцэг эх, асран хамгаалагч, иргэн, үйлчлүүлэгчийг үндэс, угсаа, хэл, арьсны өнгө, нас, хүйс, нийгмийн гарал, нийгмийн болон гэрлэлтийн байдал, хөрөнгө чинээ, эрхэлдэг ажил, албан тушаал, шашин шүтлэг, үзэл бодол, үйлдвэрчний эвлэлийн гишүүн эсэх, эрүүл мэндийн байдал, жирэмсэн болон амаржсан эсэх, бэлгийн болон хүйсийн чиг баримжаа, илэрхийлэл, хөгжлийн бэрхшээл, гадаад төрхөөр нь шууд, шууд бусаар ялгаварлан гадуурхах, эрхийг нь хязгаарлах, давуу байдал олгохгүй байх;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4.4.2.Хамт олны дунд эерэг уур амьсгал бүрдүүлэх, саналын зөрүүтэй тохиолдолд бусдад хүндэтгэлтэй хандах, зөрчилдөөнийг эерэгээр шийдвэрлэхэд мэргэжлийн ур чадвар, манлайлал үзүүлэх;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4.4.3.Ажил эрхлэлт, хөдөлмөрийн харилцааны явцад үзэл бодлоо илэрхийлэх эрхээ эдлэхдээ хүний эрх, нэр төрийг хүндэтгэх, тэдэнд учирч болох эрсдэл, сөрөг үр дагавраас урьдчилан сэргийлэх;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4.4.4.Ажил үүргээ гүйцэтгэсний төлөө бусдаас аливаа урамшуулал, бэлэг, шан харамж шууд болон шууд бусаар авах болон бусдад зуучлахаас татгалзах, авлига, ашиг сонирхлын зөрчилд өртөх эрсдлээс сэргийлэх;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4.4.5.Зүй бүс үг, үйлдэл, зан байдлаараа албан харилцааны хэвийн байдал, хамт олны эв нэгдэл, уур амьсгалыг алдагдуулах, бусдыг хууль бус үйл ажиллагаанд уриалах, турхирахыг цээрлэх;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4.4.6.Ажлын байранд  архидан согтуурах, бусдыг дээрэлхэх, ялгаварлан гадуурхах, гутаан доромжлох, ажлын байрны болон бэлгийн дарамт шахалт үзүүлэхээс цээрлэх;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4.4.7.Багш, ажилтан нь гүйцэтгэлийн үнэлгээ болон бусад шалгалт, хяналт-шинжилгээ, үнэлгээнд оролцохдоо шударга байх, ашиг сонирхлын зөрчил үүсэх эрсдэлтэй бол татгалзах;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4.4.8.Өөрийн мэдлэг, чадвар, туршлага, ажил хэргийн мэдээ, мэдээллийг хамтран ажиллагчтай хуваалцахаас үл татгалзах;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4.4.9.Албан үүргээ гүйцэтгэхэд нь бусдад саад учруулах, хөндлөнгөөс оролцох, нөлөөлөхгүй байх;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4.4.10.Удирдах, удирдуулах зарчмыг баримталж, удирдах дээд шатны байгууллага, албан тушаалтнаас баталсан шийдвэр, хууль ёсны үүрэг даалгавар, шаардлагыг хэрэгжүүлэхээс үл татгалзах;</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4.4.11.Албан тушаалын бүрэн эрх, давуу байдлаа ашиглан багш, ажилтан, суралцагч, эцэг эх, асран хамгаалагчид хууль бус шаардлага, үүрэг даалгавар өгөхгүй, шийдвэр гаргахгүй байх, хууль бус үүрэг, шийдвэрийг үл биелүүлээгүйн төлөө хэнийг ч ялгаварлан гадуурхахгүй, дарамт шахалт үзүүлэхгүй байх; </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122849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BBC8A2-F9F7-35AC-3ED7-7AB358397FC5}"/>
              </a:ext>
            </a:extLst>
          </p:cNvPr>
          <p:cNvSpPr txBox="1"/>
          <p:nvPr/>
        </p:nvSpPr>
        <p:spPr>
          <a:xfrm>
            <a:off x="1" y="6579922"/>
            <a:ext cx="12191999" cy="280013"/>
          </a:xfrm>
          <a:prstGeom prst="rect">
            <a:avLst/>
          </a:prstGeom>
          <a:gradFill>
            <a:gsLst>
              <a:gs pos="35000">
                <a:schemeClr val="accent5">
                  <a:lumMod val="75000"/>
                </a:schemeClr>
              </a:gs>
              <a:gs pos="21000">
                <a:schemeClr val="accent5">
                  <a:lumMod val="75000"/>
                </a:schemeClr>
              </a:gs>
              <a:gs pos="43000">
                <a:srgbClr val="002060"/>
              </a:gs>
            </a:gsLst>
            <a:lin ang="10800000" scaled="1"/>
          </a:gradFill>
        </p:spPr>
        <p:txBody>
          <a:bodyPr wrap="square">
            <a:spAutoFit/>
          </a:bodyPr>
          <a:lstStyle/>
          <a:p>
            <a:pPr marL="0" marR="0">
              <a:lnSpc>
                <a:spcPct val="107000"/>
              </a:lnSpc>
              <a:spcBef>
                <a:spcPts val="0"/>
              </a:spcBef>
              <a:spcAft>
                <a:spcPts val="80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Х</a:t>
            </a: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үмүүс интернэтэд орж ирэхдээ үүдэнд нь ёс зүйгээ орхиод орж ирсэн мэт харагддаг. Кибер ёс зүйг үндэслэгч. Д. Паркер.</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466736" y="46096"/>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01" name="TextBox 100">
            <a:extLst>
              <a:ext uri="{FF2B5EF4-FFF2-40B4-BE49-F238E27FC236}">
                <a16:creationId xmlns:a16="http://schemas.microsoft.com/office/drawing/2014/main" id="{E1F103B5-A67D-4970-B776-8C161CD17320}"/>
              </a:ext>
            </a:extLst>
          </p:cNvPr>
          <p:cNvSpPr txBox="1"/>
          <p:nvPr/>
        </p:nvSpPr>
        <p:spPr>
          <a:xfrm>
            <a:off x="94740" y="713308"/>
            <a:ext cx="9324340" cy="473271"/>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indent="342900" algn="just">
              <a:lnSpc>
                <a:spcPct val="107000"/>
              </a:lnSpc>
              <a:spcBef>
                <a:spcPts val="0"/>
              </a:spcBef>
              <a:spcAft>
                <a:spcPts val="800"/>
              </a:spcAft>
            </a:pPr>
            <a:r>
              <a:rPr lang="mn-MN" sz="1200" dirty="0">
                <a:solidFill>
                  <a:srgbClr val="002060"/>
                </a:solidFill>
                <a:effectLst/>
                <a:ea typeface="Calibri" panose="020F0502020204030204" pitchFamily="34" charset="0"/>
              </a:rPr>
              <a:t>4.5.Энэ дүрмийн 3.1.4-д заасан “Технологийг хариуцлагатай, ёс зүйтэй ашиглах хэм хэмжээ”-ний хүрээнд:  </a:t>
            </a:r>
            <a:endParaRPr lang="en-US" sz="1200" dirty="0">
              <a:solidFill>
                <a:srgbClr val="002060"/>
              </a:solidFill>
              <a:effectLst/>
              <a:ea typeface="Calibri" panose="020F050202020403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214138"/>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E2EA7-0D86-FB09-0442-24AC17403FA5}"/>
              </a:ext>
            </a:extLst>
          </p:cNvPr>
          <p:cNvSpPr/>
          <p:nvPr/>
        </p:nvSpPr>
        <p:spPr>
          <a:xfrm>
            <a:off x="11165793" y="326926"/>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4.5</a:t>
            </a:r>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1F1739F-7B6F-C081-1A6F-F0409E347CF9}"/>
              </a:ext>
            </a:extLst>
          </p:cNvPr>
          <p:cNvSpPr txBox="1"/>
          <p:nvPr/>
        </p:nvSpPr>
        <p:spPr>
          <a:xfrm>
            <a:off x="121847" y="1289789"/>
            <a:ext cx="9854588" cy="5276060"/>
          </a:xfrm>
          <a:prstGeom prst="rect">
            <a:avLst/>
          </a:prstGeom>
          <a:noFill/>
        </p:spPr>
        <p:txBody>
          <a:bodyPr wrap="square" rtlCol="0">
            <a:spAutoFit/>
          </a:bodyPr>
          <a:lstStyle/>
          <a:p>
            <a:pPr marL="0" marR="0" indent="62865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4.5.1.Багш, ажилтан нь суралцагч, хамт олон, эцэг, эх асран хамгаалагч, иргэн, аж ахуйн нэгж, байгууллагатай нийгмийн сүлжээ, технологиор дамжуулан боловсролын аливаа харилцаанд оролцохдоо энэ дүрмийн 4.2, 4.3, 4.4-д заасан ёс зүйн хэм хэмжээг баримтлах;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4.5.2.Багш, ажилтан албан үүргээ гүйцэтгэхдээ байгууллагаас зөвшөөрсөн албаны цахим шуудангийн хаягийг ашиглах, албан хэрэгтээ хувийн цахим хаягийг ашиглахаас татгалзах; </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4.5.3.Нийгмийн сүлжээнд үзэл бодол, хүсэл эрмэлзлэлээ илэрхийлэхдээ ажил, мэргэжлийнхээ нэр хүндийг дээдлэн, багш, суралцагчдад буруу үлгэр дууриал үзүүлэхээс зайлсхийх, эх сурвалж нь тодорхой бус мэдээ, мэдээлэл түгээхээс урьдчилан сэргийлэх;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4.5.4.Технологийн дэвшлийн талаар зохих мэдлэгтэй, зүй зохистой хэрэглээтэй байх;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4.5.5.Цахим технологи ашиглан боловсруулсан багш, ажилтан, суралцагчийн мэдээлэл, бүртгэл, боловсролын баримт бичгийн нууцлалыг хангах, хамгаалах;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4.5.6.Технологи ашиглан хууль бус үйл ажиллагаанд оролцох, бусдын нууцыг задруулахаас урьдчилан сэргийлэх;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8580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4.5.7.Цахим хичээл, контент бүтээх, ашиглахдаа оюуны өмчийн хууль тогтоомжийн зөрчил гаргахгүй байх;  </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8580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4.5.8.Эцэг, эх, асран хамгаалагч, багш, ажилтан, суралцагчийн зөвшөөрөлгүйгээр тэдний зураг, бичлэгийг нийгмийн сүлжээнд нийтлэх болон ажил хэргийн зорилгоор авсан зураг, бичлэгийг хувийн ашиг сонирхол, бусдын нэр хүндэд халдах зорилгоор ашиглахыг цээрлэх;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8580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4.5.9.Албан хэрэгцээний эд хогшил, тоног төхөөрөмж,  цахим хэрэглэгдэхүүнийг хувийн зорилгоор ашиглахгүй байх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Content Placeholder 4" descr="@ with solid fill">
            <a:extLst>
              <a:ext uri="{FF2B5EF4-FFF2-40B4-BE49-F238E27FC236}">
                <a16:creationId xmlns:a16="http://schemas.microsoft.com/office/drawing/2014/main" id="{1245CD45-A136-0E51-3990-B54577E46A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59376" y="2949440"/>
            <a:ext cx="914400" cy="914400"/>
          </a:xfrm>
          <a:prstGeom prst="rect">
            <a:avLst/>
          </a:prstGeom>
        </p:spPr>
      </p:pic>
    </p:spTree>
    <p:extLst>
      <p:ext uri="{BB962C8B-B14F-4D97-AF65-F5344CB8AC3E}">
        <p14:creationId xmlns:p14="http://schemas.microsoft.com/office/powerpoint/2010/main" val="346977030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561623" y="597801"/>
            <a:ext cx="6798817" cy="258532"/>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342900" algn="ctr">
              <a:spcBef>
                <a:spcPts val="0"/>
              </a:spcBef>
              <a:spcAft>
                <a:spcPts val="750"/>
              </a:spcAft>
            </a:pPr>
            <a:r>
              <a:rPr lang="mn-MN" sz="1200" dirty="0">
                <a:solidFill>
                  <a:schemeClr val="accent2">
                    <a:lumMod val="75000"/>
                  </a:schemeClr>
                </a:solidFill>
                <a:effectLst/>
                <a:latin typeface="Arial" panose="020B0604020202020204" pitchFamily="34" charset="0"/>
                <a:ea typeface="Times New Roman" panose="02020603050405020304" pitchFamily="18" charset="0"/>
              </a:rPr>
              <a:t>Тав. Ёс зүйн дүрмийг зөрчсөн тохиолдолд хүлээлгэх хариуцлага</a:t>
            </a:r>
            <a:endParaRPr lang="en-US" sz="12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918487"/>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E2EA7-0D86-FB09-0442-24AC17403FA5}"/>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F1739F-7B6F-C081-1A6F-F0409E347CF9}"/>
              </a:ext>
            </a:extLst>
          </p:cNvPr>
          <p:cNvSpPr txBox="1"/>
          <p:nvPr/>
        </p:nvSpPr>
        <p:spPr>
          <a:xfrm>
            <a:off x="65963" y="1007429"/>
            <a:ext cx="10067464" cy="5513176"/>
          </a:xfrm>
          <a:prstGeom prst="rect">
            <a:avLst/>
          </a:prstGeom>
          <a:noFill/>
        </p:spPr>
        <p:txBody>
          <a:bodyPr wrap="square" rtlCol="0">
            <a:spAutoFit/>
          </a:bodyPr>
          <a:lstStyle/>
          <a:p>
            <a:pPr marL="0" marR="0" indent="342900" algn="just">
              <a:spcBef>
                <a:spcPts val="0"/>
              </a:spcBef>
              <a:spcAft>
                <a:spcPts val="75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5.1.Төрийн албан хаагчийн ёс зүйн чиглэлээр батлагдсан хууль тогтоомж болон энэхүү дүрэмд заасан хэм хэмжээ, шаардлагыг зөрчсөн үйлдэл, эс үйлдэхүйг ёс зүйн зөрчил гэж үзнэ.  </a:t>
            </a:r>
            <a:endParaRPr lang="en-US"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342900" algn="just">
              <a:lnSpc>
                <a:spcPct val="107000"/>
              </a:lnSpc>
              <a:spcBef>
                <a:spcPts val="0"/>
              </a:spcBef>
              <a:spcAft>
                <a:spcPts val="800"/>
              </a:spcAft>
            </a:pPr>
            <a:r>
              <a:rPr lang="mn-MN" sz="13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5.2.Байгууллагын ёс зүйн зөвлөл нь багш, ажилтан ёс зүйн зөрчил гаргасан эсэх асуудлаар шалгаж, дүгнэлт, зөвлөмж гарган ажил олгогчид танилцуулна.</a:t>
            </a:r>
            <a:endParaRPr lang="en-US" sz="13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342900" algn="just">
              <a:spcBef>
                <a:spcPts val="0"/>
              </a:spcBef>
              <a:spcAft>
                <a:spcPts val="75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5.3.Ёс зүйн зөвлөл нь багш, ажилтан ёс зүйн хэм хэмжээг зөрчсөн тухай гомдол, мэдээллийг хянан шалгах, дүгнэлт гаргах үүрэг хэрэгжүүлэхийн зэрэгцээ хууль тогтоомжид өөрөөр заагаагүй бол ёс зүйн хэм хэмжээг сахиулах, дүрэм, журмын биелэлтийг хангуулах зорилгоор зөвлөлөөс зөвлөмж, шаардлага гаргаж болно.</a:t>
            </a:r>
            <a:endParaRPr lang="en-US"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342900" algn="just">
              <a:lnSpc>
                <a:spcPct val="107000"/>
              </a:lnSpc>
              <a:spcBef>
                <a:spcPts val="0"/>
              </a:spcBef>
              <a:spcAft>
                <a:spcPts val="800"/>
              </a:spcAft>
            </a:pPr>
            <a:r>
              <a:rPr lang="mn-MN" sz="13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5.4.</a:t>
            </a: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Зөвлөлийн дүгнэлтээр ёс зүйн зөрчил гаргасан нь тогтоогдсон бол багш, ажилтанд албан ёсоор мэдэгдэж, ёс зүйн хариуцлагыг сайн дураараа хүлээх боломж олгоно.</a:t>
            </a:r>
            <a:endParaRPr lang="en-US" sz="13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342900" algn="just">
              <a:spcBef>
                <a:spcPts val="0"/>
              </a:spcBef>
              <a:spcAft>
                <a:spcPts val="75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5.5.Багш, ажилтан ёс зүйн хэм хэмжээг зөрчсөн тухай ёс зүйн зөвлөлийн дүгнэлтийг үндэслэлтэй гэж үзвэл томилох эрх бүхий этгээд холбогдох хууль, журамд заасны дагуу ёс зүйн хариуцлагыг ногдуулах шийдвэрийг</a:t>
            </a:r>
            <a:r>
              <a:rPr lang="mn-MN" sz="13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бичгээр гаргана.</a:t>
            </a:r>
            <a:endParaRPr lang="en-US"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342900" algn="just">
              <a:spcBef>
                <a:spcPts val="0"/>
              </a:spcBef>
              <a:spcAft>
                <a:spcPts val="75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5.6.Багш, ажилтны гаргасан зөрчил нь сахилгын болон захиргааны зөрчил, гэмт хэргийн шинжтэй бол холбогдох хуулийн дагуу хариуцлага ногдуулна.</a:t>
            </a:r>
            <a:endParaRPr lang="en-US"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342900" algn="just">
              <a:spcBef>
                <a:spcPts val="0"/>
              </a:spcBef>
              <a:spcAft>
                <a:spcPts val="75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5.7.Багш, ажилтан ёс зүйн зөрчил гаргасны улмаас сайн дураараа албан тушаалаас чөлөөлөгдөх нь ёс зүйн хариуцлага хүлээсэнд тооцогдоно.</a:t>
            </a:r>
            <a:endParaRPr lang="en-US"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342900" algn="just">
              <a:spcBef>
                <a:spcPts val="0"/>
              </a:spcBef>
              <a:spcAft>
                <a:spcPts val="75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5.8.Ёс зүйн зөрчил гаргасан нь ёс зүйн зөвлөлийн дүгнэлтээр нотлогдсон багш, ажилтанд хариуцлага ногдуулаагүй, ёс зүйн зөвлөлийн дүгнэлт, саналыг хэрэгжүүлээгүй  сургуулийн захирал, цэцэрлэгийн эрхлэгчид томилох эрх бүхий албан тушаалтан холбогдох хууль, тогтоомжийн дагуу хариуцлага хүлээлгэнэ.</a:t>
            </a:r>
            <a:endParaRPr lang="en-US"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342900" algn="just">
              <a:lnSpc>
                <a:spcPct val="107000"/>
              </a:lnSpc>
              <a:spcBef>
                <a:spcPts val="0"/>
              </a:spcBef>
              <a:spcAft>
                <a:spcPts val="80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5.9.Ёс зүйн зөрчлийг илрүүлснээс хойш 6 сар, зөрчил гаргаснаас хойш 12 сараас илүү хугацаа өнгөрсөн бол ёс зүйн хариуцлага хүлээлгэхгүй.</a:t>
            </a:r>
            <a:endParaRPr lang="en-US" sz="13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342900" algn="just">
              <a:lnSpc>
                <a:spcPct val="107000"/>
              </a:lnSpc>
              <a:spcBef>
                <a:spcPts val="0"/>
              </a:spcBef>
              <a:spcAft>
                <a:spcPts val="800"/>
              </a:spcAft>
            </a:pPr>
            <a:r>
              <a:rPr lang="mn-MN" sz="1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5.10.Багш, ажилтанд ёс зүйн хариуцлага хүлээлгэсэн өдрөөс хойш нэг жилийн дотор ёс зүйн зөрчил гаргаагүй бол түүнийг ёс зүйн шийтгэлгүйд тооцно</a:t>
            </a:r>
            <a:endParaRPr lang="en-US" sz="13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78D2093-FEA1-D3A2-05A6-8E55C1D5A0E4}"/>
              </a:ext>
            </a:extLst>
          </p:cNvPr>
          <p:cNvSpPr txBox="1"/>
          <p:nvPr/>
        </p:nvSpPr>
        <p:spPr>
          <a:xfrm>
            <a:off x="0" y="6502709"/>
            <a:ext cx="12126038" cy="369332"/>
          </a:xfrm>
          <a:prstGeom prst="rect">
            <a:avLst/>
          </a:prstGeom>
          <a:gradFill flip="none" rotWithShape="1">
            <a:gsLst>
              <a:gs pos="23000">
                <a:srgbClr val="002060"/>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mn-MN"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Ёс суртахууныг сурталчлах нь амархан, ёс зүйн зөрчлийг зөвтгөх нь хэцүү байдаг.</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781952" y="1239"/>
            <a:ext cx="2410047" cy="6856762"/>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6757"/>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5" name="Oval 4">
            <a:extLst>
              <a:ext uri="{FF2B5EF4-FFF2-40B4-BE49-F238E27FC236}">
                <a16:creationId xmlns:a16="http://schemas.microsoft.com/office/drawing/2014/main" id="{A2EA48F1-A773-8CA1-5E2E-AF315DDB2413}"/>
              </a:ext>
            </a:extLst>
          </p:cNvPr>
          <p:cNvSpPr/>
          <p:nvPr/>
        </p:nvSpPr>
        <p:spPr>
          <a:xfrm>
            <a:off x="11165793" y="326926"/>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5</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4245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207607" y="647259"/>
            <a:ext cx="6798817" cy="286232"/>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342900" algn="l">
              <a:spcBef>
                <a:spcPts val="0"/>
              </a:spcBef>
              <a:spcAft>
                <a:spcPts val="750"/>
              </a:spcAft>
            </a:pPr>
            <a:r>
              <a:rPr lang="mn-MN" sz="1400" dirty="0">
                <a:solidFill>
                  <a:schemeClr val="accent2">
                    <a:lumMod val="75000"/>
                  </a:schemeClr>
                </a:solidFill>
                <a:effectLst/>
                <a:latin typeface="Arial" panose="020B0604020202020204" pitchFamily="34" charset="0"/>
                <a:ea typeface="Times New Roman" panose="02020603050405020304" pitchFamily="18" charset="0"/>
              </a:rPr>
              <a:t>Зургаа. Бусад.</a:t>
            </a:r>
            <a:endParaRPr lang="en-US" sz="14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019641"/>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E2EA7-0D86-FB09-0442-24AC17403FA5}"/>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F1739F-7B6F-C081-1A6F-F0409E347CF9}"/>
              </a:ext>
            </a:extLst>
          </p:cNvPr>
          <p:cNvSpPr txBox="1"/>
          <p:nvPr/>
        </p:nvSpPr>
        <p:spPr>
          <a:xfrm>
            <a:off x="198938" y="1105792"/>
            <a:ext cx="9804027" cy="4791055"/>
          </a:xfrm>
          <a:prstGeom prst="rect">
            <a:avLst/>
          </a:prstGeom>
          <a:noFill/>
        </p:spPr>
        <p:txBody>
          <a:bodyPr wrap="square" rtlCol="0">
            <a:spAutoFit/>
          </a:bodyPr>
          <a:lstStyle/>
          <a:p>
            <a:pPr marL="0" marR="0" indent="342900" algn="just">
              <a:spcBef>
                <a:spcPts val="0"/>
              </a:spcBef>
              <a:spcAft>
                <a:spcPts val="750"/>
              </a:spcAft>
            </a:pPr>
            <a:r>
              <a:rPr lang="mn-MN" sz="1600" dirty="0">
                <a:solidFill>
                  <a:srgbClr val="002060"/>
                </a:solidFill>
                <a:effectLst/>
                <a:latin typeface="Arial" panose="020B0604020202020204" pitchFamily="34" charset="0"/>
                <a:ea typeface="Times New Roman" panose="02020603050405020304" pitchFamily="18" charset="0"/>
              </a:rPr>
              <a:t>6.1.Ажил олгогч нь багш, ажилтны ёс зүйн байдалд хяналт тавих, холбогдох хууль тогтоомж болон энэхүү дүрмээр тогтоосон хэм хэмжээг сахин мөрдөх нөхцөлийг бүрдүүлэх, ёс зүйн зөвлөлийн үйл ажиллагаанд дэмжлэг үзүүлэх үүрэгтэй.</a:t>
            </a:r>
            <a:endParaRPr lang="en-US" sz="1600" dirty="0">
              <a:solidFill>
                <a:srgbClr val="002060"/>
              </a:solidFill>
              <a:effectLst/>
              <a:latin typeface="Times New Roman" panose="02020603050405020304" pitchFamily="18" charset="0"/>
              <a:ea typeface="Times New Roman" panose="02020603050405020304" pitchFamily="18" charset="0"/>
            </a:endParaRPr>
          </a:p>
          <a:p>
            <a:pPr marL="0" marR="0" indent="342900" algn="just">
              <a:spcBef>
                <a:spcPts val="0"/>
              </a:spcBef>
              <a:spcAft>
                <a:spcPts val="750"/>
              </a:spcAft>
            </a:pPr>
            <a:r>
              <a:rPr lang="mn-MN" sz="1600" dirty="0">
                <a:solidFill>
                  <a:srgbClr val="002060"/>
                </a:solidFill>
                <a:effectLst/>
                <a:latin typeface="Arial" panose="020B0604020202020204" pitchFamily="34" charset="0"/>
                <a:ea typeface="Times New Roman" panose="02020603050405020304" pitchFamily="18" charset="0"/>
              </a:rPr>
              <a:t>6.2.Ажил олгогч нь ёс зүйн хууль тогтоомжийг шинээр ажилд орж буй багш, ажилтанд заавал танилцуулж, ёс зүйн дүрмийг мөрдөж ажиллах, хариуцлага хүлээлгэх зохицуулалтыг байгууллагын хөдөлмөрийн дотоод журам, багш, ажилтны албан тушаалын тодорхойлолт, хөдөлмөрийн гэрээ, тухайн жилийн төлөвлөгөөнд тусган хэрэгжилтийг хангуулна. </a:t>
            </a:r>
            <a:endParaRPr lang="en-US" sz="1600" dirty="0">
              <a:solidFill>
                <a:srgbClr val="002060"/>
              </a:solidFill>
              <a:effectLst/>
              <a:latin typeface="Times New Roman" panose="02020603050405020304" pitchFamily="18" charset="0"/>
              <a:ea typeface="Times New Roman" panose="02020603050405020304" pitchFamily="18" charset="0"/>
            </a:endParaRPr>
          </a:p>
          <a:p>
            <a:pPr marL="0" marR="0" indent="342900" algn="just">
              <a:spcBef>
                <a:spcPts val="0"/>
              </a:spcBef>
              <a:spcAft>
                <a:spcPts val="750"/>
              </a:spcAft>
            </a:pPr>
            <a:r>
              <a:rPr lang="mn-MN" sz="1600" dirty="0">
                <a:solidFill>
                  <a:srgbClr val="002060"/>
                </a:solidFill>
                <a:effectLst/>
                <a:latin typeface="Arial" panose="020B0604020202020204" pitchFamily="34" charset="0"/>
                <a:ea typeface="Times New Roman" panose="02020603050405020304" pitchFamily="18" charset="0"/>
              </a:rPr>
              <a:t>6.3.Ёс зүйн зөвлөлөөс ёс зүйн дүрмийн хэрэгжилтийг хангах зорилгоор зохион байгуулах сургалт, үйл ажиллагааг байгууллагын жилийн төлөвлөгөөнд тусгаж, хуулиар хориглоогүй эх үүсвэрээс санхүүжүүлж болно. </a:t>
            </a:r>
            <a:endParaRPr lang="en-US" sz="1600" dirty="0">
              <a:solidFill>
                <a:srgbClr val="002060"/>
              </a:solidFill>
              <a:effectLst/>
              <a:latin typeface="Times New Roman" panose="02020603050405020304" pitchFamily="18" charset="0"/>
              <a:ea typeface="Times New Roman" panose="02020603050405020304" pitchFamily="18" charset="0"/>
            </a:endParaRPr>
          </a:p>
          <a:p>
            <a:pPr marL="0" marR="0" indent="342900" algn="just">
              <a:spcBef>
                <a:spcPts val="0"/>
              </a:spcBef>
              <a:spcAft>
                <a:spcPts val="750"/>
              </a:spcAft>
            </a:pPr>
            <a:r>
              <a:rPr lang="mn-MN" sz="1600" dirty="0">
                <a:solidFill>
                  <a:srgbClr val="002060"/>
                </a:solidFill>
                <a:effectLst/>
                <a:latin typeface="Arial" panose="020B0604020202020204" pitchFamily="34" charset="0"/>
                <a:ea typeface="Times New Roman" panose="02020603050405020304" pitchFamily="18" charset="0"/>
              </a:rPr>
              <a:t>6.4.Томилох эрх бүхий албан тушаалтан багш, ажилтанд ёс зүйн хариуцлага хүлээлгэсэн шийдвэрийг тухайн багш, ажилтны хувийн хэрэгт хавсаргаж, боловсролын салбарын мэдээллийн системд бүртгэн, хамт олонд мэдээлнэ.</a:t>
            </a:r>
            <a:endParaRPr lang="en-US" sz="1600" dirty="0">
              <a:solidFill>
                <a:srgbClr val="002060"/>
              </a:solidFill>
              <a:effectLst/>
              <a:latin typeface="Times New Roman" panose="02020603050405020304" pitchFamily="18" charset="0"/>
              <a:ea typeface="Times New Roman" panose="02020603050405020304" pitchFamily="18" charset="0"/>
            </a:endParaRPr>
          </a:p>
          <a:p>
            <a:pPr marL="0" marR="0" indent="342900" algn="just">
              <a:spcBef>
                <a:spcPts val="0"/>
              </a:spcBef>
              <a:spcAft>
                <a:spcPts val="750"/>
              </a:spcAft>
            </a:pPr>
            <a:r>
              <a:rPr lang="mn-MN" sz="1600" dirty="0">
                <a:solidFill>
                  <a:srgbClr val="002060"/>
                </a:solidFill>
                <a:effectLst/>
                <a:latin typeface="Arial" panose="020B0604020202020204" pitchFamily="34" charset="0"/>
                <a:ea typeface="Times New Roman" panose="02020603050405020304" pitchFamily="18" charset="0"/>
              </a:rPr>
              <a:t>6.5.Ёс зүйн дүрмийг хэрэгжүүлэх ажлыг байгууллагын ёс зүйн зөвлөл, аймаг, нийслэлийн Боловсрол, шинжлэх ухааны газар, Боловсролын ерөнхий газар удирдлага зохион байгуулалтаар хангаж, дээд шатны байгууллагад жил бүр тайлагнах үүрэг хүлээнэ</a:t>
            </a:r>
            <a:r>
              <a:rPr lang="mn-MN" sz="1600" dirty="0">
                <a:effectLst/>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endParaRPr lang="en-US" sz="1600" dirty="0">
              <a:solidFill>
                <a:schemeClr val="accent1">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7CD5ED-CF4F-D0F7-B9C6-B86FA9401BE3}"/>
              </a:ext>
            </a:extLst>
          </p:cNvPr>
          <p:cNvSpPr txBox="1"/>
          <p:nvPr/>
        </p:nvSpPr>
        <p:spPr>
          <a:xfrm>
            <a:off x="-533" y="6200528"/>
            <a:ext cx="9819298" cy="646331"/>
          </a:xfrm>
          <a:prstGeom prst="rect">
            <a:avLst/>
          </a:prstGeom>
          <a:gradFill>
            <a:gsLst>
              <a:gs pos="16000">
                <a:schemeClr val="accent1">
                  <a:lumMod val="40000"/>
                  <a:lumOff val="60000"/>
                </a:schemeClr>
              </a:gs>
              <a:gs pos="29000">
                <a:schemeClr val="accent1">
                  <a:lumMod val="95000"/>
                  <a:lumOff val="5000"/>
                </a:schemeClr>
              </a:gs>
              <a:gs pos="39000">
                <a:schemeClr val="accent1">
                  <a:lumMod val="60000"/>
                </a:schemeClr>
              </a:gs>
            </a:gsLst>
            <a:path path="circle">
              <a:fillToRect l="50000" t="130000" r="50000" b="-30000"/>
            </a:path>
          </a:gradFill>
        </p:spPr>
        <p:txBody>
          <a:bodyPr wrap="square" rtlCol="0">
            <a:spAutoFit/>
          </a:bodyPr>
          <a:lstStyle/>
          <a:p>
            <a:pPr algn="ctr"/>
            <a:r>
              <a:rPr lang="mn-MN"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Багш мэргэжлийн ёс зүйн хэм хэмжээ нь таны зөв зүйтэй харилцаа, хандлагаар илэрч, таны нэр хүндээр хэмжигдэнэ.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5" name="Oval 4">
            <a:extLst>
              <a:ext uri="{FF2B5EF4-FFF2-40B4-BE49-F238E27FC236}">
                <a16:creationId xmlns:a16="http://schemas.microsoft.com/office/drawing/2014/main" id="{F8DEE94D-861A-146A-62D1-232C9F1FD89E}"/>
              </a:ext>
            </a:extLst>
          </p:cNvPr>
          <p:cNvSpPr/>
          <p:nvPr/>
        </p:nvSpPr>
        <p:spPr>
          <a:xfrm>
            <a:off x="11165793" y="326926"/>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05695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Хоёрдугаар хавсралт </a:t>
            </a:r>
            <a:endParaRPr lang="en-US"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332287" y="587525"/>
            <a:ext cx="8008080" cy="747256"/>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algn="ctr">
              <a:lnSpc>
                <a:spcPct val="107000"/>
              </a:lnSpc>
              <a:spcBef>
                <a:spcPts val="0"/>
              </a:spcBef>
              <a:spcAft>
                <a:spcPts val="0"/>
              </a:spcAft>
            </a:pPr>
            <a:r>
              <a:rPr lang="mn-MN" sz="1400" cap="all" dirty="0">
                <a:solidFill>
                  <a:schemeClr val="accent2">
                    <a:lumMod val="75000"/>
                  </a:schemeClr>
                </a:solidFill>
                <a:effectLst/>
                <a:latin typeface="Arial" panose="020B0604020202020204" pitchFamily="34" charset="0"/>
                <a:ea typeface="Calibri" panose="020F0502020204030204" pitchFamily="34" charset="0"/>
                <a:cs typeface="Mongolian Baiti" panose="03000500000000000000" pitchFamily="66" charset="0"/>
              </a:rPr>
              <a:t>Сургуулийн өмнөх болон ерөнхий боловсролын сургалтын</a:t>
            </a:r>
            <a:endParaRPr lang="en-US" sz="1200" dirty="0">
              <a:solidFill>
                <a:schemeClr val="accent2">
                  <a:lumMod val="75000"/>
                </a:schemeClr>
              </a:solidFill>
              <a:effectLst/>
              <a:latin typeface="Calibri" panose="020F0502020204030204" pitchFamily="34" charset="0"/>
              <a:ea typeface="Calibri" panose="020F0502020204030204" pitchFamily="34" charset="0"/>
              <a:cs typeface="Mongolian Baiti" panose="03000500000000000000" pitchFamily="66" charset="0"/>
            </a:endParaRPr>
          </a:p>
          <a:p>
            <a:pPr marL="0" marR="0" algn="ctr">
              <a:lnSpc>
                <a:spcPct val="107000"/>
              </a:lnSpc>
              <a:spcBef>
                <a:spcPts val="0"/>
              </a:spcBef>
              <a:spcAft>
                <a:spcPts val="0"/>
              </a:spcAft>
            </a:pPr>
            <a:r>
              <a:rPr lang="mn-MN" sz="1400" cap="all" dirty="0">
                <a:solidFill>
                  <a:schemeClr val="accent2">
                    <a:lumMod val="75000"/>
                  </a:schemeClr>
                </a:solidFill>
                <a:effectLst/>
                <a:latin typeface="Arial" panose="020B0604020202020204" pitchFamily="34" charset="0"/>
                <a:ea typeface="Calibri" panose="020F0502020204030204" pitchFamily="34" charset="0"/>
                <a:cs typeface="Mongolian Baiti" panose="03000500000000000000" pitchFamily="66" charset="0"/>
              </a:rPr>
              <a:t> байгууллагын </a:t>
            </a:r>
            <a:r>
              <a:rPr lang="mn-MN" sz="1400" cap="all" dirty="0">
                <a:solidFill>
                  <a:schemeClr val="accent2">
                    <a:lumMod val="75000"/>
                  </a:schemeClr>
                </a:solidFill>
                <a:effectLst/>
                <a:latin typeface="Arial" panose="020B0604020202020204" pitchFamily="34" charset="0"/>
                <a:ea typeface="Times New Roman" panose="02020603050405020304" pitchFamily="18" charset="0"/>
                <a:cs typeface="Mongolian Baiti" panose="03000500000000000000" pitchFamily="66" charset="0"/>
              </a:rPr>
              <a:t>ЁС ЗҮЙН ЗӨВЛӨЛИЙН АЖИЛЛАХ ҮЛГЭРЧИЛСЭН ЖУРАМ</a:t>
            </a:r>
            <a:endParaRPr lang="en-US" sz="1200" dirty="0">
              <a:solidFill>
                <a:schemeClr val="accent2">
                  <a:lumMod val="75000"/>
                </a:schemeClr>
              </a:solidFill>
              <a:effectLst/>
              <a:latin typeface="Calibri" panose="020F0502020204030204" pitchFamily="34" charset="0"/>
              <a:ea typeface="Calibri" panose="020F0502020204030204" pitchFamily="34" charset="0"/>
              <a:cs typeface="Mongolian Baiti" panose="03000500000000000000" pitchFamily="66" charset="0"/>
            </a:endParaRPr>
          </a:p>
          <a:p>
            <a:pPr marL="0" marR="0" indent="342900" algn="l">
              <a:spcBef>
                <a:spcPts val="0"/>
              </a:spcBef>
              <a:spcAft>
                <a:spcPts val="750"/>
              </a:spcAft>
            </a:pPr>
            <a:endParaRPr lang="en-US" sz="14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1256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a:extLst>
              <a:ext uri="{FF2B5EF4-FFF2-40B4-BE49-F238E27FC236}">
                <a16:creationId xmlns:a16="http://schemas.microsoft.com/office/drawing/2014/main" id="{9166A5BA-FA81-70A9-43D6-EA0CA0BD2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273" y="2113959"/>
            <a:ext cx="3189467" cy="4318739"/>
          </a:xfrm>
          <a:prstGeom prst="rect">
            <a:avLst/>
          </a:prstGeom>
        </p:spPr>
      </p:pic>
      <p:sp>
        <p:nvSpPr>
          <p:cNvPr id="15" name="TextBox 14">
            <a:extLst>
              <a:ext uri="{FF2B5EF4-FFF2-40B4-BE49-F238E27FC236}">
                <a16:creationId xmlns:a16="http://schemas.microsoft.com/office/drawing/2014/main" id="{174162EE-8C26-F53D-4418-4C6C01029709}"/>
              </a:ext>
            </a:extLst>
          </p:cNvPr>
          <p:cNvSpPr txBox="1"/>
          <p:nvPr/>
        </p:nvSpPr>
        <p:spPr>
          <a:xfrm>
            <a:off x="319130" y="1250485"/>
            <a:ext cx="10073353" cy="1077218"/>
          </a:xfrm>
          <a:prstGeom prst="rect">
            <a:avLst/>
          </a:prstGeom>
          <a:noFill/>
        </p:spPr>
        <p:txBody>
          <a:bodyPr wrap="square" rtlCol="0">
            <a:spAutoFit/>
          </a:bodyPr>
          <a:lstStyle/>
          <a:p>
            <a:pPr algn="just"/>
            <a:r>
              <a:rPr lang="en-US" sz="1600" dirty="0">
                <a:solidFill>
                  <a:schemeClr val="accent1">
                    <a:lumMod val="75000"/>
                  </a:schemeClr>
                </a:solidFill>
                <a:effectLst/>
                <a:latin typeface="Arial" panose="020B0604020202020204" pitchFamily="34" charset="0"/>
                <a:ea typeface="Calibri" panose="020F0502020204030204" pitchFamily="34" charset="0"/>
              </a:rPr>
              <a:t>	</a:t>
            </a:r>
            <a:r>
              <a:rPr lang="mn-MN" sz="1600" dirty="0">
                <a:solidFill>
                  <a:schemeClr val="accent1">
                    <a:lumMod val="75000"/>
                  </a:schemeClr>
                </a:solidFill>
                <a:effectLst/>
                <a:latin typeface="Arial" panose="020B0604020202020204" pitchFamily="34" charset="0"/>
                <a:ea typeface="Calibri" panose="020F0502020204030204" pitchFamily="34" charset="0"/>
              </a:rPr>
              <a:t>Зөвлөл нь эрх бүхий байгууллагаас төрийн албан хаагчийн ёс зүйн чиглэлээр баталсан </a:t>
            </a:r>
            <a:r>
              <a:rPr lang="mn-MN" sz="1600" u="sng" dirty="0">
                <a:solidFill>
                  <a:schemeClr val="accent1">
                    <a:lumMod val="75000"/>
                  </a:schemeClr>
                </a:solidFill>
                <a:effectLst/>
                <a:latin typeface="Arial" panose="020B0604020202020204" pitchFamily="34" charset="0"/>
                <a:ea typeface="Calibri" panose="020F0502020204030204" pitchFamily="34" charset="0"/>
              </a:rPr>
              <a:t>хууль тогтоомж </a:t>
            </a:r>
            <a:r>
              <a:rPr lang="mn-MN" sz="1600" dirty="0">
                <a:solidFill>
                  <a:schemeClr val="accent1">
                    <a:lumMod val="75000"/>
                  </a:schemeClr>
                </a:solidFill>
                <a:effectLst/>
                <a:latin typeface="Arial" panose="020B0604020202020204" pitchFamily="34" charset="0"/>
                <a:ea typeface="Calibri" panose="020F0502020204030204" pitchFamily="34" charset="0"/>
              </a:rPr>
              <a:t>болон “</a:t>
            </a:r>
            <a:r>
              <a:rPr lang="mn-MN" sz="1600" u="sng" dirty="0">
                <a:solidFill>
                  <a:schemeClr val="accent1">
                    <a:lumMod val="75000"/>
                  </a:schemeClr>
                </a:solidFill>
                <a:effectLst/>
                <a:latin typeface="Arial" panose="020B0604020202020204" pitchFamily="34" charset="0"/>
                <a:ea typeface="Calibri" panose="020F0502020204030204" pitchFamily="34" charset="0"/>
              </a:rPr>
              <a:t>Сургуулийн өмнөх болон ерөнхий  боловсролын сургалтын байгууллагын багш, ажилтны мэргэжлийн ёс зүйн дүрэм</a:t>
            </a:r>
            <a:r>
              <a:rPr lang="mn-MN" sz="1600" dirty="0">
                <a:solidFill>
                  <a:schemeClr val="accent1">
                    <a:lumMod val="75000"/>
                  </a:schemeClr>
                </a:solidFill>
                <a:effectLst/>
                <a:latin typeface="Arial" panose="020B0604020202020204" pitchFamily="34" charset="0"/>
                <a:ea typeface="Calibri" panose="020F0502020204030204" pitchFamily="34" charset="0"/>
              </a:rPr>
              <a:t>”-ийн хүрээнд үйл ажиллагаа явуулна</a:t>
            </a:r>
            <a:r>
              <a:rPr lang="en-US" sz="1600" dirty="0">
                <a:solidFill>
                  <a:schemeClr val="accent1">
                    <a:lumMod val="75000"/>
                  </a:schemeClr>
                </a:solidFill>
                <a:latin typeface="Arial" panose="020B0604020202020204" pitchFamily="34" charset="0"/>
                <a:ea typeface="Calibri" panose="020F0502020204030204" pitchFamily="34" charset="0"/>
              </a:rPr>
              <a:t>. </a:t>
            </a:r>
          </a:p>
          <a:p>
            <a:pPr algn="just"/>
            <a:endParaRPr lang="en-US" sz="1600" dirty="0">
              <a:solidFill>
                <a:schemeClr val="accent1">
                  <a:lumMod val="75000"/>
                </a:schemeClr>
              </a:solidFill>
            </a:endParaRPr>
          </a:p>
        </p:txBody>
      </p: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60000"/>
              <a:lumOff val="40000"/>
            </a:schemeClr>
          </a:solidFill>
        </p:spPr>
        <p:txBody>
          <a:bodyPr wrap="square" rtlCol="0">
            <a:spAutoFit/>
          </a:bodyPr>
          <a:lstStyle/>
          <a:p>
            <a:pPr algn="ctr"/>
            <a:r>
              <a:rPr lang="mn-MN"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098" name="Picture 2" descr="What is Practical Ethics? | The Oxford Uehiro Centre for Practical Ethics">
            <a:extLst>
              <a:ext uri="{FF2B5EF4-FFF2-40B4-BE49-F238E27FC236}">
                <a16:creationId xmlns:a16="http://schemas.microsoft.com/office/drawing/2014/main" id="{54B0935B-79A1-8F68-AAEA-FA1D59028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72301">
            <a:off x="259393" y="2397384"/>
            <a:ext cx="1874516" cy="14017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ext, letter&#10;&#10;Description automatically generated">
            <a:extLst>
              <a:ext uri="{FF2B5EF4-FFF2-40B4-BE49-F238E27FC236}">
                <a16:creationId xmlns:a16="http://schemas.microsoft.com/office/drawing/2014/main" id="{A01D0A75-CEBB-65D6-68E2-84008FFCB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043" y="2136288"/>
            <a:ext cx="3191191" cy="3900111"/>
          </a:xfrm>
          <a:prstGeom prst="rect">
            <a:avLst/>
          </a:prstGeom>
        </p:spPr>
      </p:pic>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latin typeface="Arial" panose="020B0604020202020204" pitchFamily="34" charset="0"/>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225142"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lumMod val="75000"/>
                  </a:schemeClr>
                </a:solidFill>
              </a:rPr>
              <a:t>1</a:t>
            </a:r>
            <a:endParaRPr lang="en-US" dirty="0">
              <a:solidFill>
                <a:schemeClr val="accent2">
                  <a:lumMod val="75000"/>
                </a:schemeClr>
              </a:solidFill>
            </a:endParaRPr>
          </a:p>
        </p:txBody>
      </p:sp>
      <p:pic>
        <p:nvPicPr>
          <p:cNvPr id="4102" name="Picture 6" descr="Төрийн мэдээлэл”-ийн тусгай дугаар XIII боть хэвлэгдэн, нийтийн хүртээл  боллоо. - Зам, тээврийн хөгжлийн яам">
            <a:extLst>
              <a:ext uri="{FF2B5EF4-FFF2-40B4-BE49-F238E27FC236}">
                <a16:creationId xmlns:a16="http://schemas.microsoft.com/office/drawing/2014/main" id="{05895A37-B5BC-89A2-1C7E-2E02578AC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96309">
            <a:off x="1220829" y="3746374"/>
            <a:ext cx="1824089" cy="223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49860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Хоёрдугаар хавсралт </a:t>
            </a:r>
            <a:endParaRPr lang="en-US"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915064" y="667078"/>
            <a:ext cx="6668577" cy="619337"/>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algn="ctr">
              <a:lnSpc>
                <a:spcPct val="107000"/>
              </a:lnSpc>
              <a:spcBef>
                <a:spcPts val="0"/>
              </a:spcBef>
              <a:spcAft>
                <a:spcPts val="800"/>
              </a:spcAft>
            </a:pPr>
            <a:r>
              <a:rPr lang="mn-MN" sz="1400" dirty="0">
                <a:solidFill>
                  <a:schemeClr val="accent2">
                    <a:lumMod val="75000"/>
                  </a:schemeClr>
                </a:solidFill>
                <a:effectLst/>
                <a:latin typeface="Arial" panose="020B0604020202020204" pitchFamily="34" charset="0"/>
                <a:ea typeface="Times New Roman" panose="02020603050405020304" pitchFamily="18" charset="0"/>
                <a:cs typeface="Mongolian Baiti" panose="03000500000000000000" pitchFamily="66" charset="0"/>
              </a:rPr>
              <a:t>Хоёр. Ёс зүйн зөвлөлийг байгуулах</a:t>
            </a:r>
            <a:endParaRPr lang="en-US" sz="1400" dirty="0">
              <a:solidFill>
                <a:schemeClr val="accent2">
                  <a:lumMod val="75000"/>
                </a:schemeClr>
              </a:solidFill>
              <a:effectLst/>
              <a:latin typeface="Calibri" panose="020F0502020204030204" pitchFamily="34" charset="0"/>
              <a:ea typeface="Calibri" panose="020F0502020204030204" pitchFamily="34" charset="0"/>
              <a:cs typeface="Mongolian Baiti" panose="03000500000000000000" pitchFamily="66" charset="0"/>
            </a:endParaRPr>
          </a:p>
          <a:p>
            <a:pPr marL="0" marR="0" indent="342900" algn="l">
              <a:spcBef>
                <a:spcPts val="0"/>
              </a:spcBef>
              <a:spcAft>
                <a:spcPts val="750"/>
              </a:spcAft>
            </a:pPr>
            <a:endParaRPr lang="en-US" sz="14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1256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60000"/>
              <a:lumOff val="40000"/>
            </a:schemeClr>
          </a:solidFill>
        </p:spPr>
        <p:txBody>
          <a:bodyPr wrap="square" rtlCol="0">
            <a:spAutoFit/>
          </a:bodyPr>
          <a:lstStyle/>
          <a:p>
            <a:pPr algn="ctr"/>
            <a:r>
              <a:rPr lang="mn-MN"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bg2"/>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p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latin typeface="Arial" panose="020B0604020202020204" pitchFamily="34" charset="0"/>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lumMod val="75000"/>
                  </a:schemeClr>
                </a:solidFill>
              </a:rPr>
              <a:t>2</a:t>
            </a:r>
            <a:endParaRPr lang="en-US" dirty="0"/>
          </a:p>
        </p:txBody>
      </p:sp>
      <p:sp>
        <p:nvSpPr>
          <p:cNvPr id="19" name="TextBox 18">
            <a:extLst>
              <a:ext uri="{FF2B5EF4-FFF2-40B4-BE49-F238E27FC236}">
                <a16:creationId xmlns:a16="http://schemas.microsoft.com/office/drawing/2014/main" id="{6A46BCBE-CC29-EB24-7BDF-87F8BC7C0B41}"/>
              </a:ext>
            </a:extLst>
          </p:cNvPr>
          <p:cNvSpPr txBox="1"/>
          <p:nvPr/>
        </p:nvSpPr>
        <p:spPr>
          <a:xfrm>
            <a:off x="693969" y="1396509"/>
            <a:ext cx="2091762"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mn-MN" sz="1400" dirty="0">
                <a:solidFill>
                  <a:srgbClr val="002060"/>
                </a:solidFill>
                <a:effectLst/>
                <a:latin typeface="Arial" panose="020B0604020202020204" pitchFamily="34" charset="0"/>
                <a:ea typeface="Calibri" panose="020F0502020204030204" pitchFamily="34" charset="0"/>
              </a:rPr>
              <a:t>2.1.Төрийн болон төрийн бус өмчийн сургууль, цэцэрлэг, насан туршийн боловсролын төв, орон нутгийн боловсролын асуудал эрхэлсэн захиргааны байгууллагад 5-7 гишүүнтэй ёс зүйн зөвлөл ажиллана. </a:t>
            </a:r>
          </a:p>
          <a:p>
            <a:pPr algn="just"/>
            <a:endParaRPr lang="mn-MN" sz="1400" dirty="0">
              <a:solidFill>
                <a:srgbClr val="002060"/>
              </a:solidFill>
              <a:latin typeface="Arial" panose="020B0604020202020204" pitchFamily="34" charset="0"/>
              <a:ea typeface="Calibri" panose="020F0502020204030204" pitchFamily="34" charset="0"/>
            </a:endParaRPr>
          </a:p>
          <a:p>
            <a:pPr algn="just"/>
            <a:endParaRPr lang="mn-MN" sz="1400" dirty="0">
              <a:solidFill>
                <a:srgbClr val="002060"/>
              </a:solidFill>
              <a:effectLst/>
              <a:latin typeface="Arial" panose="020B0604020202020204" pitchFamily="34" charset="0"/>
              <a:ea typeface="Calibri" panose="020F0502020204030204" pitchFamily="34" charset="0"/>
            </a:endParaRPr>
          </a:p>
          <a:p>
            <a:pPr algn="just"/>
            <a:r>
              <a:rPr lang="mn-MN" sz="1400" dirty="0">
                <a:solidFill>
                  <a:srgbClr val="002060"/>
                </a:solidFill>
                <a:effectLst/>
                <a:latin typeface="Arial" panose="020B0604020202020204" pitchFamily="34" charset="0"/>
                <a:ea typeface="Calibri" panose="020F0502020204030204" pitchFamily="34" charset="0"/>
              </a:rPr>
              <a:t> </a:t>
            </a:r>
          </a:p>
          <a:p>
            <a:pPr algn="just"/>
            <a:endParaRPr lang="mn-MN" sz="1400" dirty="0">
              <a:solidFill>
                <a:srgbClr val="002060"/>
              </a:solidFill>
              <a:latin typeface="Arial" panose="020B0604020202020204" pitchFamily="34" charset="0"/>
            </a:endParaRPr>
          </a:p>
          <a:p>
            <a:pPr algn="just"/>
            <a:endParaRPr lang="mn-MN" sz="1400" dirty="0">
              <a:solidFill>
                <a:srgbClr val="002060"/>
              </a:solidFill>
              <a:latin typeface="Arial" panose="020B0604020202020204" pitchFamily="34" charset="0"/>
            </a:endParaRPr>
          </a:p>
          <a:p>
            <a:pPr algn="just"/>
            <a:endParaRPr lang="mn-MN" sz="1400" dirty="0">
              <a:solidFill>
                <a:srgbClr val="002060"/>
              </a:solidFill>
              <a:latin typeface="Arial" panose="020B0604020202020204" pitchFamily="34" charset="0"/>
            </a:endParaRPr>
          </a:p>
          <a:p>
            <a:pPr algn="just"/>
            <a:endParaRPr lang="en-US" sz="1400" dirty="0">
              <a:solidFill>
                <a:srgbClr val="002060"/>
              </a:solidFill>
            </a:endParaRPr>
          </a:p>
        </p:txBody>
      </p:sp>
      <p:sp>
        <p:nvSpPr>
          <p:cNvPr id="21" name="TextBox 20">
            <a:extLst>
              <a:ext uri="{FF2B5EF4-FFF2-40B4-BE49-F238E27FC236}">
                <a16:creationId xmlns:a16="http://schemas.microsoft.com/office/drawing/2014/main" id="{1AD04E7F-9EC5-9269-A917-DF982D7D22A2}"/>
              </a:ext>
            </a:extLst>
          </p:cNvPr>
          <p:cNvSpPr txBox="1"/>
          <p:nvPr/>
        </p:nvSpPr>
        <p:spPr>
          <a:xfrm>
            <a:off x="182840" y="5606340"/>
            <a:ext cx="371835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mn-MN" sz="1400" dirty="0">
                <a:solidFill>
                  <a:srgbClr val="002060"/>
                </a:solidFill>
                <a:latin typeface="Arial" panose="020B0604020202020204" pitchFamily="34" charset="0"/>
                <a:ea typeface="Calibri" panose="020F0502020204030204" pitchFamily="34" charset="0"/>
              </a:rPr>
              <a:t>Б</a:t>
            </a:r>
            <a:r>
              <a:rPr lang="mn-MN" sz="1400" dirty="0">
                <a:solidFill>
                  <a:srgbClr val="002060"/>
                </a:solidFill>
                <a:effectLst/>
                <a:latin typeface="Arial" panose="020B0604020202020204" pitchFamily="34" charset="0"/>
                <a:ea typeface="Calibri" panose="020F0502020204030204" pitchFamily="34" charset="0"/>
              </a:rPr>
              <a:t>айгууллагын багш, ажилтны тоо 25 хүрэхгүй бол ёс зүйн зөвлөл байгуулахгүй байж болно. </a:t>
            </a:r>
          </a:p>
        </p:txBody>
      </p:sp>
      <p:sp>
        <p:nvSpPr>
          <p:cNvPr id="22" name="TextBox 21">
            <a:extLst>
              <a:ext uri="{FF2B5EF4-FFF2-40B4-BE49-F238E27FC236}">
                <a16:creationId xmlns:a16="http://schemas.microsoft.com/office/drawing/2014/main" id="{7E7582BC-8678-9551-8722-FE621B037511}"/>
              </a:ext>
            </a:extLst>
          </p:cNvPr>
          <p:cNvSpPr txBox="1"/>
          <p:nvPr/>
        </p:nvSpPr>
        <p:spPr>
          <a:xfrm>
            <a:off x="4250313" y="5550487"/>
            <a:ext cx="559050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mn-MN" sz="1200" dirty="0">
                <a:solidFill>
                  <a:srgbClr val="002060"/>
                </a:solidFill>
                <a:effectLst/>
                <a:latin typeface="Arial" panose="020B0604020202020204" pitchFamily="34" charset="0"/>
                <a:ea typeface="Calibri" panose="020F0502020204030204" pitchFamily="34" charset="0"/>
              </a:rPr>
              <a:t>Энэ тохиолдолд ёс зүйн хэм хэмжээг зөрчсөн тухай гомдол, мэдээллийг тухайн байгууллагын удирдлагын шийдвэрээр байгуулагдсан багш, удирдах ажилтны төлөөллөөс бүрдсэн 3-аас доошгүй гишүүний бүрэлдэхүүнтэй баг байгуулан энэхүү журмын дагуу ажиллана.</a:t>
            </a:r>
          </a:p>
        </p:txBody>
      </p:sp>
      <p:pic>
        <p:nvPicPr>
          <p:cNvPr id="24" name="Graphic 23" descr="Children with solid fill">
            <a:extLst>
              <a:ext uri="{FF2B5EF4-FFF2-40B4-BE49-F238E27FC236}">
                <a16:creationId xmlns:a16="http://schemas.microsoft.com/office/drawing/2014/main" id="{39C4E26D-7D74-804B-4E2E-964591E01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8305" y="1294349"/>
            <a:ext cx="934013" cy="914400"/>
          </a:xfrm>
          <a:prstGeom prst="rect">
            <a:avLst/>
          </a:prstGeom>
        </p:spPr>
      </p:pic>
      <p:sp>
        <p:nvSpPr>
          <p:cNvPr id="25" name="TextBox 24">
            <a:extLst>
              <a:ext uri="{FF2B5EF4-FFF2-40B4-BE49-F238E27FC236}">
                <a16:creationId xmlns:a16="http://schemas.microsoft.com/office/drawing/2014/main" id="{04D149B3-1390-0C8B-C197-F9A9501EC501}"/>
              </a:ext>
            </a:extLst>
          </p:cNvPr>
          <p:cNvSpPr txBox="1"/>
          <p:nvPr/>
        </p:nvSpPr>
        <p:spPr>
          <a:xfrm>
            <a:off x="4710223" y="1414428"/>
            <a:ext cx="3530010" cy="646331"/>
          </a:xfrm>
          <a:prstGeom prst="rect">
            <a:avLst/>
          </a:prstGeom>
          <a:noFill/>
        </p:spPr>
        <p:txBody>
          <a:bodyPr wrap="square" rtlCol="0">
            <a:spAutoFit/>
          </a:bodyPr>
          <a:lstStyle/>
          <a:p>
            <a:r>
              <a:rPr lang="mn-MN" dirty="0">
                <a:solidFill>
                  <a:srgbClr val="002060"/>
                </a:solidFill>
              </a:rPr>
              <a:t>Нийт хамт олны 95-аас доошгүй ирцтэй нээлттэй хурлаас </a:t>
            </a:r>
            <a:endParaRPr lang="en-US" dirty="0">
              <a:solidFill>
                <a:srgbClr val="002060"/>
              </a:solidFill>
            </a:endParaRPr>
          </a:p>
        </p:txBody>
      </p:sp>
      <p:pic>
        <p:nvPicPr>
          <p:cNvPr id="27" name="Graphic 26" descr="Business Growth outline">
            <a:extLst>
              <a:ext uri="{FF2B5EF4-FFF2-40B4-BE49-F238E27FC236}">
                <a16:creationId xmlns:a16="http://schemas.microsoft.com/office/drawing/2014/main" id="{A7EEB09B-B7C4-C4DC-BD84-8D6220F5A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7918" y="2216683"/>
            <a:ext cx="914400" cy="914400"/>
          </a:xfrm>
          <a:prstGeom prst="rect">
            <a:avLst/>
          </a:prstGeom>
        </p:spPr>
      </p:pic>
      <p:sp>
        <p:nvSpPr>
          <p:cNvPr id="28" name="TextBox 27">
            <a:extLst>
              <a:ext uri="{FF2B5EF4-FFF2-40B4-BE49-F238E27FC236}">
                <a16:creationId xmlns:a16="http://schemas.microsoft.com/office/drawing/2014/main" id="{53A3D0BC-2B2C-EE83-781A-9025B685D2FE}"/>
              </a:ext>
            </a:extLst>
          </p:cNvPr>
          <p:cNvSpPr txBox="1"/>
          <p:nvPr/>
        </p:nvSpPr>
        <p:spPr>
          <a:xfrm>
            <a:off x="4587551" y="2120283"/>
            <a:ext cx="4351415" cy="1077218"/>
          </a:xfrm>
          <a:prstGeom prst="rect">
            <a:avLst/>
          </a:prstGeom>
          <a:noFill/>
        </p:spPr>
        <p:txBody>
          <a:bodyPr wrap="square" rtlCol="0">
            <a:spAutoFit/>
          </a:bodyPr>
          <a:lstStyle/>
          <a:p>
            <a:r>
              <a:rPr lang="mn-MN" sz="1600" dirty="0">
                <a:solidFill>
                  <a:srgbClr val="002060"/>
                </a:solidFill>
                <a:effectLst/>
                <a:latin typeface="Arial" panose="020B0604020202020204" pitchFamily="34" charset="0"/>
                <a:ea typeface="Calibri" panose="020F0502020204030204" pitchFamily="34" charset="0"/>
              </a:rPr>
              <a:t>ёс зүйн зөрчил, авлига, ашиг сонирхлын зөрчлийн асуудлаар хариуцлага хүлээж байгаагүй багш, ажилтнууд дундаас нэр дэвшүүлж</a:t>
            </a:r>
            <a:endParaRPr lang="en-US" sz="1600" dirty="0"/>
          </a:p>
        </p:txBody>
      </p:sp>
      <p:pic>
        <p:nvPicPr>
          <p:cNvPr id="30" name="Graphic 29" descr="Clipboard Mixed with solid fill">
            <a:extLst>
              <a:ext uri="{FF2B5EF4-FFF2-40B4-BE49-F238E27FC236}">
                <a16:creationId xmlns:a16="http://schemas.microsoft.com/office/drawing/2014/main" id="{F518CF46-E8A8-2F0F-1890-8FA21906B9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2164" y="3156251"/>
            <a:ext cx="914400" cy="914400"/>
          </a:xfrm>
          <a:prstGeom prst="rect">
            <a:avLst/>
          </a:prstGeom>
        </p:spPr>
      </p:pic>
      <p:sp>
        <p:nvSpPr>
          <p:cNvPr id="31" name="TextBox 30">
            <a:extLst>
              <a:ext uri="{FF2B5EF4-FFF2-40B4-BE49-F238E27FC236}">
                <a16:creationId xmlns:a16="http://schemas.microsoft.com/office/drawing/2014/main" id="{2D897807-6590-0AB2-4228-69130E68660A}"/>
              </a:ext>
            </a:extLst>
          </p:cNvPr>
          <p:cNvSpPr txBox="1"/>
          <p:nvPr/>
        </p:nvSpPr>
        <p:spPr>
          <a:xfrm>
            <a:off x="4661285" y="3411986"/>
            <a:ext cx="3198968" cy="584775"/>
          </a:xfrm>
          <a:prstGeom prst="rect">
            <a:avLst/>
          </a:prstGeom>
          <a:noFill/>
        </p:spPr>
        <p:txBody>
          <a:bodyPr wrap="square" rtlCol="0">
            <a:spAutoFit/>
          </a:bodyPr>
          <a:lstStyle/>
          <a:p>
            <a:r>
              <a:rPr lang="mn-MN" sz="1600" dirty="0">
                <a:solidFill>
                  <a:srgbClr val="002060"/>
                </a:solidFill>
                <a:effectLst/>
                <a:latin typeface="Arial" panose="020B0604020202020204" pitchFamily="34" charset="0"/>
                <a:ea typeface="Calibri" panose="020F0502020204030204" pitchFamily="34" charset="0"/>
              </a:rPr>
              <a:t>санал хураалтын дүнг үндэслэн</a:t>
            </a:r>
            <a:endParaRPr lang="en-US" sz="1600" dirty="0"/>
          </a:p>
        </p:txBody>
      </p:sp>
      <p:pic>
        <p:nvPicPr>
          <p:cNvPr id="33" name="Graphic 32" descr="Clipboard with solid fill">
            <a:extLst>
              <a:ext uri="{FF2B5EF4-FFF2-40B4-BE49-F238E27FC236}">
                <a16:creationId xmlns:a16="http://schemas.microsoft.com/office/drawing/2014/main" id="{10F71D8F-751C-7BE8-5ADE-F7DD39C778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07918" y="4197319"/>
            <a:ext cx="914400" cy="914400"/>
          </a:xfrm>
          <a:prstGeom prst="rect">
            <a:avLst/>
          </a:prstGeom>
        </p:spPr>
      </p:pic>
      <p:sp>
        <p:nvSpPr>
          <p:cNvPr id="34" name="TextBox 33">
            <a:extLst>
              <a:ext uri="{FF2B5EF4-FFF2-40B4-BE49-F238E27FC236}">
                <a16:creationId xmlns:a16="http://schemas.microsoft.com/office/drawing/2014/main" id="{E9779C2D-0662-C1B6-082D-36E0601E8884}"/>
              </a:ext>
            </a:extLst>
          </p:cNvPr>
          <p:cNvSpPr txBox="1"/>
          <p:nvPr/>
        </p:nvSpPr>
        <p:spPr>
          <a:xfrm>
            <a:off x="4627259" y="4314100"/>
            <a:ext cx="4399783" cy="584775"/>
          </a:xfrm>
          <a:prstGeom prst="rect">
            <a:avLst/>
          </a:prstGeom>
          <a:noFill/>
        </p:spPr>
        <p:txBody>
          <a:bodyPr wrap="square" rtlCol="0">
            <a:spAutoFit/>
          </a:bodyPr>
          <a:lstStyle/>
          <a:p>
            <a:r>
              <a:rPr lang="mn-MN" sz="1600" dirty="0">
                <a:solidFill>
                  <a:srgbClr val="002060"/>
                </a:solidFill>
                <a:effectLst/>
                <a:latin typeface="Arial" panose="020B0604020202020204" pitchFamily="34" charset="0"/>
                <a:ea typeface="Calibri" panose="020F0502020204030204" pitchFamily="34" charset="0"/>
              </a:rPr>
              <a:t>томилох эрх бүхий албан тушаалтны шийдвэрээр 3 жилийн хугацаатай томилно.</a:t>
            </a:r>
            <a:endParaRPr lang="en-US" sz="1600" dirty="0"/>
          </a:p>
        </p:txBody>
      </p:sp>
      <p:pic>
        <p:nvPicPr>
          <p:cNvPr id="40" name="Graphic 39" descr="Help outline">
            <a:extLst>
              <a:ext uri="{FF2B5EF4-FFF2-40B4-BE49-F238E27FC236}">
                <a16:creationId xmlns:a16="http://schemas.microsoft.com/office/drawing/2014/main" id="{E10A58BE-C393-565A-7C2B-E68F75FA34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37369" y="3364264"/>
            <a:ext cx="643270" cy="584776"/>
          </a:xfrm>
          <a:prstGeom prst="rect">
            <a:avLst/>
          </a:prstGeom>
        </p:spPr>
      </p:pic>
      <p:pic>
        <p:nvPicPr>
          <p:cNvPr id="43" name="Graphic 42" descr="Court outline">
            <a:extLst>
              <a:ext uri="{FF2B5EF4-FFF2-40B4-BE49-F238E27FC236}">
                <a16:creationId xmlns:a16="http://schemas.microsoft.com/office/drawing/2014/main" id="{0BA0A3AD-43A0-88AE-0D6F-E42E43F3B81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98114" y="4069633"/>
            <a:ext cx="914400" cy="914400"/>
          </a:xfrm>
          <a:prstGeom prst="rect">
            <a:avLst/>
          </a:prstGeom>
        </p:spPr>
      </p:pic>
      <p:sp>
        <p:nvSpPr>
          <p:cNvPr id="44" name="Arrow: Right 43">
            <a:extLst>
              <a:ext uri="{FF2B5EF4-FFF2-40B4-BE49-F238E27FC236}">
                <a16:creationId xmlns:a16="http://schemas.microsoft.com/office/drawing/2014/main" id="{5CBAAE71-C464-2CD6-4953-4E23F1EE093E}"/>
              </a:ext>
            </a:extLst>
          </p:cNvPr>
          <p:cNvSpPr/>
          <p:nvPr/>
        </p:nvSpPr>
        <p:spPr>
          <a:xfrm>
            <a:off x="3965118" y="5869172"/>
            <a:ext cx="239486" cy="18075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743722B9-5D9B-B777-7009-DA64AE536869}"/>
              </a:ext>
            </a:extLst>
          </p:cNvPr>
          <p:cNvSpPr txBox="1"/>
          <p:nvPr/>
        </p:nvSpPr>
        <p:spPr>
          <a:xfrm>
            <a:off x="7631087" y="3460272"/>
            <a:ext cx="1600631" cy="369332"/>
          </a:xfrm>
          <a:prstGeom prst="rect">
            <a:avLst/>
          </a:prstGeom>
          <a:solidFill>
            <a:schemeClr val="bg1"/>
          </a:solidFill>
        </p:spPr>
        <p:txBody>
          <a:bodyPr wrap="none" rtlCol="0">
            <a:spAutoFit/>
          </a:bodyPr>
          <a:lstStyle/>
          <a:p>
            <a:r>
              <a:rPr lang="mn-MN" dirty="0">
                <a:solidFill>
                  <a:srgbClr val="FFC000"/>
                </a:solidFill>
              </a:rPr>
              <a:t>Нууц/нээлттэй</a:t>
            </a:r>
          </a:p>
        </p:txBody>
      </p:sp>
      <p:pic>
        <p:nvPicPr>
          <p:cNvPr id="48" name="Graphic 47" descr="Help outline">
            <a:extLst>
              <a:ext uri="{FF2B5EF4-FFF2-40B4-BE49-F238E27FC236}">
                <a16:creationId xmlns:a16="http://schemas.microsoft.com/office/drawing/2014/main" id="{AF90618D-E534-C69F-AB7C-43BE0BCE1C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19890" y="4276528"/>
            <a:ext cx="643270" cy="584776"/>
          </a:xfrm>
          <a:prstGeom prst="rect">
            <a:avLst/>
          </a:prstGeom>
        </p:spPr>
      </p:pic>
      <p:sp>
        <p:nvSpPr>
          <p:cNvPr id="50" name="TextBox 49">
            <a:extLst>
              <a:ext uri="{FF2B5EF4-FFF2-40B4-BE49-F238E27FC236}">
                <a16:creationId xmlns:a16="http://schemas.microsoft.com/office/drawing/2014/main" id="{CC69289A-F911-DD36-4228-CD1F10FAB282}"/>
              </a:ext>
            </a:extLst>
          </p:cNvPr>
          <p:cNvSpPr txBox="1"/>
          <p:nvPr/>
        </p:nvSpPr>
        <p:spPr>
          <a:xfrm>
            <a:off x="9445719" y="4342167"/>
            <a:ext cx="1150922" cy="369332"/>
          </a:xfrm>
          <a:prstGeom prst="rect">
            <a:avLst/>
          </a:prstGeom>
          <a:noFill/>
        </p:spPr>
        <p:txBody>
          <a:bodyPr wrap="square" rtlCol="0">
            <a:spAutoFit/>
          </a:bodyPr>
          <a:lstStyle/>
          <a:p>
            <a:r>
              <a:rPr lang="mn-MN" dirty="0">
                <a:solidFill>
                  <a:srgbClr val="FFC000"/>
                </a:solidFill>
              </a:rPr>
              <a:t>Шийдвэр</a:t>
            </a:r>
            <a:endParaRPr lang="en-US" dirty="0">
              <a:solidFill>
                <a:srgbClr val="FFC000"/>
              </a:solidFill>
            </a:endParaRPr>
          </a:p>
        </p:txBody>
      </p:sp>
      <p:pic>
        <p:nvPicPr>
          <p:cNvPr id="53" name="Graphic 52" descr="Help outline">
            <a:extLst>
              <a:ext uri="{FF2B5EF4-FFF2-40B4-BE49-F238E27FC236}">
                <a16:creationId xmlns:a16="http://schemas.microsoft.com/office/drawing/2014/main" id="{2F36D6A0-D69E-721E-69BA-2A5125F207B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26391" y="5576784"/>
            <a:ext cx="643270" cy="584776"/>
          </a:xfrm>
          <a:prstGeom prst="rect">
            <a:avLst/>
          </a:prstGeom>
        </p:spPr>
      </p:pic>
      <p:sp>
        <p:nvSpPr>
          <p:cNvPr id="54" name="TextBox 53">
            <a:extLst>
              <a:ext uri="{FF2B5EF4-FFF2-40B4-BE49-F238E27FC236}">
                <a16:creationId xmlns:a16="http://schemas.microsoft.com/office/drawing/2014/main" id="{B8E31E6A-C023-59A4-701F-258471145F2D}"/>
              </a:ext>
            </a:extLst>
          </p:cNvPr>
          <p:cNvSpPr txBox="1"/>
          <p:nvPr/>
        </p:nvSpPr>
        <p:spPr>
          <a:xfrm>
            <a:off x="10703375" y="6049926"/>
            <a:ext cx="1518085" cy="369332"/>
          </a:xfrm>
          <a:prstGeom prst="rect">
            <a:avLst/>
          </a:prstGeom>
          <a:noFill/>
        </p:spPr>
        <p:txBody>
          <a:bodyPr wrap="square" rtlCol="0">
            <a:spAutoFit/>
          </a:bodyPr>
          <a:lstStyle/>
          <a:p>
            <a:r>
              <a:rPr lang="mn-MN" dirty="0">
                <a:solidFill>
                  <a:srgbClr val="FFFF00"/>
                </a:solidFill>
              </a:rPr>
              <a:t>Нөхөн сонгох </a:t>
            </a:r>
            <a:endParaRPr lang="en-US" dirty="0">
              <a:solidFill>
                <a:srgbClr val="FFFF00"/>
              </a:solidFill>
            </a:endParaRPr>
          </a:p>
        </p:txBody>
      </p:sp>
      <p:pic>
        <p:nvPicPr>
          <p:cNvPr id="55" name="Graphic 54" descr="Help outline">
            <a:extLst>
              <a:ext uri="{FF2B5EF4-FFF2-40B4-BE49-F238E27FC236}">
                <a16:creationId xmlns:a16="http://schemas.microsoft.com/office/drawing/2014/main" id="{4A57AA3C-3A59-E731-FD09-2D82BC3CEE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92942" y="2257302"/>
            <a:ext cx="643270" cy="584776"/>
          </a:xfrm>
          <a:prstGeom prst="rect">
            <a:avLst/>
          </a:prstGeom>
        </p:spPr>
      </p:pic>
      <p:sp>
        <p:nvSpPr>
          <p:cNvPr id="56" name="TextBox 55">
            <a:extLst>
              <a:ext uri="{FF2B5EF4-FFF2-40B4-BE49-F238E27FC236}">
                <a16:creationId xmlns:a16="http://schemas.microsoft.com/office/drawing/2014/main" id="{47DF4648-F19D-5727-FE24-22599A30F9BB}"/>
              </a:ext>
            </a:extLst>
          </p:cNvPr>
          <p:cNvSpPr txBox="1"/>
          <p:nvPr/>
        </p:nvSpPr>
        <p:spPr>
          <a:xfrm>
            <a:off x="9258870" y="2331167"/>
            <a:ext cx="1678112" cy="369332"/>
          </a:xfrm>
          <a:prstGeom prst="rect">
            <a:avLst/>
          </a:prstGeom>
          <a:noFill/>
        </p:spPr>
        <p:txBody>
          <a:bodyPr wrap="square" rtlCol="0">
            <a:spAutoFit/>
          </a:bodyPr>
          <a:lstStyle/>
          <a:p>
            <a:r>
              <a:rPr lang="mn-MN" dirty="0">
                <a:solidFill>
                  <a:srgbClr val="FFC000"/>
                </a:solidFill>
              </a:rPr>
              <a:t>Дарга/гишүүнд</a:t>
            </a:r>
            <a:endParaRPr lang="en-US" dirty="0">
              <a:solidFill>
                <a:srgbClr val="FFC000"/>
              </a:solidFill>
            </a:endParaRPr>
          </a:p>
        </p:txBody>
      </p:sp>
    </p:spTree>
    <p:extLst>
      <p:ext uri="{BB962C8B-B14F-4D97-AF65-F5344CB8AC3E}">
        <p14:creationId xmlns:p14="http://schemas.microsoft.com/office/powerpoint/2010/main" val="220702143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225926" y="740191"/>
            <a:ext cx="8449509" cy="582724"/>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457200" algn="just">
              <a:spcBef>
                <a:spcPts val="0"/>
              </a:spcBef>
              <a:spcAft>
                <a:spcPts val="750"/>
              </a:spcAft>
            </a:pPr>
            <a:r>
              <a:rPr lang="mn-MN" sz="1400" dirty="0">
                <a:solidFill>
                  <a:schemeClr val="accent2">
                    <a:lumMod val="75000"/>
                  </a:schemeClr>
                </a:solidFill>
                <a:effectLst/>
                <a:latin typeface="Arial" panose="020B0604020202020204" pitchFamily="34" charset="0"/>
                <a:ea typeface="Times New Roman" panose="02020603050405020304" pitchFamily="18" charset="0"/>
              </a:rPr>
              <a:t>Гурав. Ёс зүйн зөвлөлийн чиг үүрэг, үйл ажиллагааны зохион байгуулалт</a:t>
            </a:r>
            <a:endParaRPr lang="en-US" sz="1400" dirty="0">
              <a:solidFill>
                <a:schemeClr val="accent2">
                  <a:lumMod val="75000"/>
                </a:schemeClr>
              </a:solidFill>
              <a:effectLst/>
              <a:latin typeface="Times New Roman" panose="02020603050405020304" pitchFamily="18" charset="0"/>
              <a:ea typeface="Times New Roman" panose="02020603050405020304" pitchFamily="18" charset="0"/>
            </a:endParaRPr>
          </a:p>
          <a:p>
            <a:pPr marL="0" marR="0" lvl="0" indent="342900" algn="l" defTabSz="914400" rtl="0" eaLnBrk="1" fontAlgn="auto" latinLnBrk="0" hangingPunct="1">
              <a:lnSpc>
                <a:spcPct val="90000"/>
              </a:lnSpc>
              <a:spcBef>
                <a:spcPts val="0"/>
              </a:spcBef>
              <a:spcAft>
                <a:spcPts val="750"/>
              </a:spcAft>
              <a:buClrTx/>
              <a:buSzTx/>
              <a:buFontTx/>
              <a:buNone/>
              <a:tabLst>
                <a:tab pos="0" algn="l"/>
              </a:tabLst>
              <a:defRPr/>
            </a:pPr>
            <a:endParaRPr kumimoji="0" lang="en-US" sz="1400" b="1" i="0" u="none" strike="noStrike" kern="1200" cap="all" spc="-1"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1256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algn="ctr"/>
            <a:r>
              <a:rPr lang="mn-MN" dirty="0">
                <a:solidFill>
                  <a:srgbClr val="002060"/>
                </a:solidFill>
              </a:rPr>
              <a:t>Томилох эрх бүхий этгээд: Ёс зүйн зөвлөлд дэмжлэг үзүүлнэ. </a:t>
            </a:r>
            <a:endParaRPr lang="en-US" dirty="0">
              <a:solidFill>
                <a:srgbClr val="002060"/>
              </a:solidFill>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23453" y="-18452"/>
            <a:ext cx="2287863" cy="6876452"/>
            <a:chOff x="760252" y="0"/>
            <a:chExt cx="1993586" cy="6906531"/>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72410" y="46166"/>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83409" y="48531"/>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63A490D1-4CE3-EFDD-271B-BABF87C02568}"/>
              </a:ext>
            </a:extLst>
          </p:cNvPr>
          <p:cNvGraphicFramePr/>
          <p:nvPr>
            <p:extLst>
              <p:ext uri="{D42A27DB-BD31-4B8C-83A1-F6EECF244321}">
                <p14:modId xmlns:p14="http://schemas.microsoft.com/office/powerpoint/2010/main" val="3454665044"/>
              </p:ext>
            </p:extLst>
          </p:nvPr>
        </p:nvGraphicFramePr>
        <p:xfrm>
          <a:off x="-201905" y="1294264"/>
          <a:ext cx="6082412" cy="503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645EDA5-E186-9529-8433-D83F61C36756}"/>
              </a:ext>
            </a:extLst>
          </p:cNvPr>
          <p:cNvSpPr txBox="1"/>
          <p:nvPr/>
        </p:nvSpPr>
        <p:spPr>
          <a:xfrm>
            <a:off x="3646773" y="1276356"/>
            <a:ext cx="6741235" cy="1169551"/>
          </a:xfrm>
          <a:prstGeom prst="rect">
            <a:avLst/>
          </a:prstGeom>
          <a:noFill/>
        </p:spPr>
        <p:txBody>
          <a:bodyPr wrap="square" rtlCol="0">
            <a:spAutoFit/>
          </a:bodyPr>
          <a:lstStyle/>
          <a:p>
            <a:pPr algn="just"/>
            <a:r>
              <a:rPr lang="mn-MN" sz="1200" b="1" dirty="0">
                <a:solidFill>
                  <a:schemeClr val="accent2">
                    <a:lumMod val="75000"/>
                  </a:schemeClr>
                </a:solidFill>
                <a:effectLst/>
                <a:latin typeface="Arial" panose="020B0604020202020204" pitchFamily="34" charset="0"/>
                <a:ea typeface="Calibri" panose="020F0502020204030204" pitchFamily="34" charset="0"/>
              </a:rPr>
              <a:t>Дарга:</a:t>
            </a:r>
            <a:r>
              <a:rPr lang="mn-MN" sz="1200" dirty="0">
                <a:solidFill>
                  <a:schemeClr val="accent2">
                    <a:lumMod val="75000"/>
                  </a:schemeClr>
                </a:solidFill>
                <a:effectLst/>
                <a:latin typeface="Arial" panose="020B0604020202020204" pitchFamily="34" charset="0"/>
                <a:ea typeface="Calibri" panose="020F0502020204030204" pitchFamily="34" charset="0"/>
              </a:rPr>
              <a:t> </a:t>
            </a:r>
            <a:r>
              <a:rPr lang="mn-MN" sz="1400" dirty="0">
                <a:solidFill>
                  <a:srgbClr val="002060"/>
                </a:solidFill>
                <a:effectLst/>
                <a:latin typeface="Arial" panose="020B0604020202020204" pitchFamily="34" charset="0"/>
                <a:ea typeface="Calibri" panose="020F0502020204030204" pitchFamily="34" charset="0"/>
              </a:rPr>
              <a:t>зөвлөлийн гишүүний эрх, үүргээс гадна хурлыг зарлах, бэлтгэл хангуулах, хурал удирдах, гомдол, мэдээллийг хүлээн авах, гишүүдээс бүрдсэн шалган шийдвэрлэх баг томилох, гишүүдэд удирдамж чиглэл өгөх, өөрийн эзгүйд хурал удирдахыг гишүүнд даалгах, зөвлөлийн дүгнэлт, зөвлөмжийг ажил олгогчид танилцуулна. </a:t>
            </a:r>
            <a:endParaRPr lang="en-US" sz="1400" dirty="0">
              <a:solidFill>
                <a:srgbClr val="002060"/>
              </a:solidFill>
            </a:endParaRPr>
          </a:p>
        </p:txBody>
      </p:sp>
      <p:sp>
        <p:nvSpPr>
          <p:cNvPr id="8" name="TextBox 7">
            <a:extLst>
              <a:ext uri="{FF2B5EF4-FFF2-40B4-BE49-F238E27FC236}">
                <a16:creationId xmlns:a16="http://schemas.microsoft.com/office/drawing/2014/main" id="{16CA02FA-3800-8365-BD81-B62C4686077F}"/>
              </a:ext>
            </a:extLst>
          </p:cNvPr>
          <p:cNvSpPr txBox="1"/>
          <p:nvPr/>
        </p:nvSpPr>
        <p:spPr>
          <a:xfrm>
            <a:off x="5560101" y="3031727"/>
            <a:ext cx="5591428" cy="1815882"/>
          </a:xfrm>
          <a:prstGeom prst="rect">
            <a:avLst/>
          </a:prstGeom>
          <a:noFill/>
        </p:spPr>
        <p:txBody>
          <a:bodyPr wrap="square">
            <a:spAutoFit/>
          </a:bodyPr>
          <a:lstStyle/>
          <a:p>
            <a:r>
              <a:rPr lang="mn-MN" sz="1400" b="1" dirty="0">
                <a:solidFill>
                  <a:schemeClr val="accent2">
                    <a:lumMod val="75000"/>
                  </a:schemeClr>
                </a:solidFill>
                <a:effectLst/>
                <a:latin typeface="Arial" panose="020B0604020202020204" pitchFamily="34" charset="0"/>
                <a:ea typeface="Calibri" panose="020F0502020204030204" pitchFamily="34" charset="0"/>
              </a:rPr>
              <a:t>Нарийн бичгийн дарга: </a:t>
            </a:r>
            <a:r>
              <a:rPr lang="mn-MN" sz="1400" dirty="0">
                <a:solidFill>
                  <a:schemeClr val="accent1">
                    <a:lumMod val="75000"/>
                  </a:schemeClr>
                </a:solidFill>
                <a:effectLst/>
                <a:latin typeface="Arial" panose="020B0604020202020204" pitchFamily="34" charset="0"/>
                <a:ea typeface="Calibri" panose="020F0502020204030204" pitchFamily="34" charset="0"/>
              </a:rPr>
              <a:t>гишүүний эрх, үүргээс гадна зөвлөлийн ажлын төлөвлөгөөний хэрэгжилтийг зохион байгуулах, сургалт, зөвлөлийн хурлын бэлтгэл хангах, гомдол мэдээллийн шийдвэрлэлтийн бүртгэл хөтлөх, хурлын тэмдэглэлийг хөтлөх, дүгнэлт,  шаардлага, зөвлөмжийг албажуулах, зохих байгууллага, хувь хүнд хүргүүлэх, зөвлөлийн үйл ажиллагааны тайланг боловсруулж, баримт бичгийг архивлах.</a:t>
            </a:r>
          </a:p>
          <a:p>
            <a:r>
              <a:rPr lang="mn-MN" sz="1400" dirty="0">
                <a:solidFill>
                  <a:srgbClr val="002060"/>
                </a:solidFill>
                <a:latin typeface="Arial" panose="020B0604020202020204" pitchFamily="34" charset="0"/>
              </a:rPr>
              <a:t>Нарийн бичгийн даргыг зөвлөлийн хурлаас сонгоно. </a:t>
            </a:r>
            <a:endParaRPr lang="en-US" sz="1400" dirty="0">
              <a:solidFill>
                <a:srgbClr val="002060"/>
              </a:solidFill>
            </a:endParaRPr>
          </a:p>
        </p:txBody>
      </p:sp>
      <p:sp>
        <p:nvSpPr>
          <p:cNvPr id="9" name="Arrow: Right 8">
            <a:extLst>
              <a:ext uri="{FF2B5EF4-FFF2-40B4-BE49-F238E27FC236}">
                <a16:creationId xmlns:a16="http://schemas.microsoft.com/office/drawing/2014/main" id="{5DA85DA0-8239-DDFA-FE22-8CDE1DC5E37C}"/>
              </a:ext>
            </a:extLst>
          </p:cNvPr>
          <p:cNvSpPr/>
          <p:nvPr/>
        </p:nvSpPr>
        <p:spPr>
          <a:xfrm>
            <a:off x="3392611" y="1735134"/>
            <a:ext cx="212651" cy="12759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65D5A884-0A8B-E298-82F5-05D7E124D232}"/>
              </a:ext>
            </a:extLst>
          </p:cNvPr>
          <p:cNvSpPr txBox="1"/>
          <p:nvPr/>
        </p:nvSpPr>
        <p:spPr>
          <a:xfrm>
            <a:off x="380684" y="5645591"/>
            <a:ext cx="9156722" cy="738664"/>
          </a:xfrm>
          <a:prstGeom prst="rect">
            <a:avLst/>
          </a:prstGeom>
          <a:noFill/>
        </p:spPr>
        <p:txBody>
          <a:bodyPr wrap="square">
            <a:spAutoFit/>
          </a:bodyPr>
          <a:lstStyle/>
          <a:p>
            <a:r>
              <a:rPr lang="mn-MN" sz="1400" b="1" dirty="0">
                <a:solidFill>
                  <a:schemeClr val="accent2">
                    <a:lumMod val="75000"/>
                  </a:schemeClr>
                </a:solidFill>
                <a:effectLst/>
                <a:latin typeface="Arial" panose="020B0604020202020204" pitchFamily="34" charset="0"/>
                <a:ea typeface="Calibri" panose="020F0502020204030204" pitchFamily="34" charset="0"/>
              </a:rPr>
              <a:t>Гишүүн: </a:t>
            </a:r>
            <a:r>
              <a:rPr lang="mn-MN" sz="1400" dirty="0">
                <a:solidFill>
                  <a:srgbClr val="0070C0"/>
                </a:solidFill>
                <a:effectLst/>
                <a:latin typeface="Arial" panose="020B0604020202020204" pitchFamily="34" charset="0"/>
                <a:ea typeface="Calibri" panose="020F0502020204030204" pitchFamily="34" charset="0"/>
              </a:rPr>
              <a:t>зөвлөлөөс зохион байгуулж буй сургалт, үйл ажиллагаанд оролцох, гомдол мэдээллийг хуульд заасны дагуу шалгах, хуралд оролцож дүгнэлт, шийдвэр гаргахад санал өгөх, хурлаас гарах шийдвэрийг хэрэгжүүлэх, зөвлөлийн даргын томилсноор зөвлөлийн хурлыг даргалах эрх үүрэгтэй</a:t>
            </a:r>
            <a:endParaRPr lang="en-US" sz="1400" dirty="0">
              <a:solidFill>
                <a:srgbClr val="0070C0"/>
              </a:solidFill>
            </a:endParaRPr>
          </a:p>
        </p:txBody>
      </p:sp>
      <p:pic>
        <p:nvPicPr>
          <p:cNvPr id="13" name="Graphic 12" descr="Help outline">
            <a:extLst>
              <a:ext uri="{FF2B5EF4-FFF2-40B4-BE49-F238E27FC236}">
                <a16:creationId xmlns:a16="http://schemas.microsoft.com/office/drawing/2014/main" id="{00C6D093-0A98-7142-B038-F22D68B24B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7079" y="4413078"/>
            <a:ext cx="477997" cy="434531"/>
          </a:xfrm>
          <a:prstGeom prst="rect">
            <a:avLst/>
          </a:prstGeom>
        </p:spPr>
      </p:pic>
    </p:spTree>
    <p:extLst>
      <p:ext uri="{BB962C8B-B14F-4D97-AF65-F5344CB8AC3E}">
        <p14:creationId xmlns:p14="http://schemas.microsoft.com/office/powerpoint/2010/main" val="227993251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225926" y="740191"/>
            <a:ext cx="8449509" cy="582724"/>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457200" algn="just">
              <a:spcBef>
                <a:spcPts val="0"/>
              </a:spcBef>
              <a:spcAft>
                <a:spcPts val="750"/>
              </a:spcAft>
            </a:pPr>
            <a:r>
              <a:rPr lang="mn-MN" sz="1400" dirty="0">
                <a:solidFill>
                  <a:schemeClr val="accent2">
                    <a:lumMod val="75000"/>
                  </a:schemeClr>
                </a:solidFill>
                <a:effectLst/>
                <a:latin typeface="Arial" panose="020B0604020202020204" pitchFamily="34" charset="0"/>
                <a:ea typeface="Times New Roman" panose="02020603050405020304" pitchFamily="18" charset="0"/>
              </a:rPr>
              <a:t>Гурав. Ёс зүйн зөвлөлийн чиг үүрэг, үйл ажиллагааны зохион байгуулалт</a:t>
            </a:r>
            <a:endParaRPr lang="en-US" sz="1400" dirty="0">
              <a:solidFill>
                <a:schemeClr val="accent2">
                  <a:lumMod val="75000"/>
                </a:schemeClr>
              </a:solidFill>
              <a:effectLst/>
              <a:latin typeface="Times New Roman" panose="02020603050405020304" pitchFamily="18" charset="0"/>
              <a:ea typeface="Times New Roman" panose="02020603050405020304" pitchFamily="18" charset="0"/>
            </a:endParaRPr>
          </a:p>
          <a:p>
            <a:pPr marL="0" marR="0" lvl="0" indent="342900" algn="l" defTabSz="914400" rtl="0" eaLnBrk="1" fontAlgn="auto" latinLnBrk="0" hangingPunct="1">
              <a:lnSpc>
                <a:spcPct val="90000"/>
              </a:lnSpc>
              <a:spcBef>
                <a:spcPts val="0"/>
              </a:spcBef>
              <a:spcAft>
                <a:spcPts val="750"/>
              </a:spcAft>
              <a:buClrTx/>
              <a:buSzTx/>
              <a:buFontTx/>
              <a:buNone/>
              <a:tabLst>
                <a:tab pos="0" algn="l"/>
              </a:tabLst>
              <a:defRPr/>
            </a:pPr>
            <a:endParaRPr kumimoji="0" lang="en-US" sz="1400" b="1" i="0" u="none" strike="noStrike" kern="1200" cap="all" spc="-1"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1256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algn="ctr"/>
            <a:r>
              <a:rPr lang="mn-MN" dirty="0">
                <a:solidFill>
                  <a:srgbClr val="002060"/>
                </a:solidFill>
              </a:rPr>
              <a:t>Томилох эрх бүхий этгээд: Ёс зүйн зөвлөлийн үйл ажиллагаанд дэмжлэг үзүүлнэ. </a:t>
            </a:r>
            <a:endParaRPr lang="en-US" dirty="0">
              <a:solidFill>
                <a:srgbClr val="002060"/>
              </a:solidFill>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63A490D1-4CE3-EFDD-271B-BABF87C02568}"/>
              </a:ext>
            </a:extLst>
          </p:cNvPr>
          <p:cNvGraphicFramePr/>
          <p:nvPr>
            <p:extLst>
              <p:ext uri="{D42A27DB-BD31-4B8C-83A1-F6EECF244321}">
                <p14:modId xmlns:p14="http://schemas.microsoft.com/office/powerpoint/2010/main" val="3202416941"/>
              </p:ext>
            </p:extLst>
          </p:nvPr>
        </p:nvGraphicFramePr>
        <p:xfrm>
          <a:off x="73510" y="1294264"/>
          <a:ext cx="4516466" cy="5038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645EDA5-E186-9529-8433-D83F61C36756}"/>
              </a:ext>
            </a:extLst>
          </p:cNvPr>
          <p:cNvSpPr txBox="1"/>
          <p:nvPr/>
        </p:nvSpPr>
        <p:spPr>
          <a:xfrm>
            <a:off x="4231758" y="1276356"/>
            <a:ext cx="6156250" cy="1169551"/>
          </a:xfrm>
          <a:prstGeom prst="rect">
            <a:avLst/>
          </a:prstGeom>
          <a:noFill/>
        </p:spPr>
        <p:txBody>
          <a:bodyPr wrap="square" rtlCol="0">
            <a:spAutoFit/>
          </a:bodyPr>
          <a:lstStyle/>
          <a:p>
            <a:pPr algn="just"/>
            <a:r>
              <a:rPr lang="mn-MN" sz="1200" b="1" dirty="0">
                <a:solidFill>
                  <a:schemeClr val="accent2">
                    <a:lumMod val="75000"/>
                  </a:schemeClr>
                </a:solidFill>
                <a:effectLst/>
                <a:latin typeface="Arial" panose="020B0604020202020204" pitchFamily="34" charset="0"/>
                <a:ea typeface="Calibri" panose="020F0502020204030204" pitchFamily="34" charset="0"/>
              </a:rPr>
              <a:t>Дарга:</a:t>
            </a:r>
            <a:r>
              <a:rPr lang="mn-MN" sz="1200" dirty="0">
                <a:solidFill>
                  <a:schemeClr val="accent2">
                    <a:lumMod val="75000"/>
                  </a:schemeClr>
                </a:solidFill>
                <a:effectLst/>
                <a:latin typeface="Arial" panose="020B0604020202020204" pitchFamily="34" charset="0"/>
                <a:ea typeface="Calibri" panose="020F0502020204030204" pitchFamily="34" charset="0"/>
              </a:rPr>
              <a:t> </a:t>
            </a:r>
            <a:r>
              <a:rPr lang="mn-MN" sz="1400" dirty="0">
                <a:solidFill>
                  <a:srgbClr val="002060"/>
                </a:solidFill>
                <a:effectLst/>
                <a:latin typeface="Arial" panose="020B0604020202020204" pitchFamily="34" charset="0"/>
                <a:ea typeface="Calibri" panose="020F0502020204030204" pitchFamily="34" charset="0"/>
              </a:rPr>
              <a:t>зөвлөлийн гишүүний эрх, үүргээс гадна хурлыг зарлах, бэлтгэл хангуулах, хурал удирдах, гомдол, мэдээллийг хүлээн авах, гишүүдээс бүрдсэн шалган шийдвэрлэх баг томилох, гишүүдэд удирдамж чиглэл өгөх, өөрийн эзгүйд хурал удирдахыг гишүүнд даалгах, зөвлөлийн дүгнэлт, зөвлөмжийг ажил олгогчид танилцуулна. </a:t>
            </a:r>
            <a:endParaRPr lang="en-US" sz="1400" dirty="0">
              <a:solidFill>
                <a:srgbClr val="002060"/>
              </a:solidFill>
            </a:endParaRPr>
          </a:p>
        </p:txBody>
      </p:sp>
      <p:sp>
        <p:nvSpPr>
          <p:cNvPr id="8" name="TextBox 7">
            <a:extLst>
              <a:ext uri="{FF2B5EF4-FFF2-40B4-BE49-F238E27FC236}">
                <a16:creationId xmlns:a16="http://schemas.microsoft.com/office/drawing/2014/main" id="{16CA02FA-3800-8365-BD81-B62C4686077F}"/>
              </a:ext>
            </a:extLst>
          </p:cNvPr>
          <p:cNvSpPr txBox="1"/>
          <p:nvPr/>
        </p:nvSpPr>
        <p:spPr>
          <a:xfrm>
            <a:off x="4120873" y="2780007"/>
            <a:ext cx="7155314" cy="1384995"/>
          </a:xfrm>
          <a:prstGeom prst="rect">
            <a:avLst/>
          </a:prstGeom>
          <a:noFill/>
        </p:spPr>
        <p:txBody>
          <a:bodyPr wrap="square">
            <a:spAutoFit/>
          </a:bodyPr>
          <a:lstStyle/>
          <a:p>
            <a:r>
              <a:rPr lang="mn-MN" sz="1400" b="1" dirty="0">
                <a:solidFill>
                  <a:schemeClr val="accent2">
                    <a:lumMod val="75000"/>
                  </a:schemeClr>
                </a:solidFill>
                <a:effectLst/>
                <a:latin typeface="Arial" panose="020B0604020202020204" pitchFamily="34" charset="0"/>
                <a:ea typeface="Calibri" panose="020F0502020204030204" pitchFamily="34" charset="0"/>
              </a:rPr>
              <a:t>Нарийн бичгийн дарга: </a:t>
            </a:r>
            <a:r>
              <a:rPr lang="mn-MN" sz="1400" dirty="0">
                <a:solidFill>
                  <a:schemeClr val="accent1">
                    <a:lumMod val="75000"/>
                  </a:schemeClr>
                </a:solidFill>
                <a:effectLst/>
                <a:latin typeface="Arial" panose="020B0604020202020204" pitchFamily="34" charset="0"/>
                <a:ea typeface="Calibri" panose="020F0502020204030204" pitchFamily="34" charset="0"/>
              </a:rPr>
              <a:t>гишүүний эрх, үүргээс гадна зөвлөлийн ажлын төлөвлөгөөний хэрэгжилтийг зохион байгуулах, сургалт, зөвлөлийн хурлын бэлтгэл хангах, гомдол мэдээллийн шийдвэрлэлтийн бүртгэл хөтлөх, хурлын тэмдэглэлийг хөтлөх, дүгнэлт,  шаардлага, зөвлөмжийг албажуулах, зохих байгууллага, хувь хүнд хүргүүлэх, зөвлөлийн үйл ажиллагааны тайланг боловсруулж, баримт бичгийг архивлах</a:t>
            </a:r>
            <a:endParaRPr lang="en-US" sz="1400" dirty="0">
              <a:solidFill>
                <a:schemeClr val="accent1">
                  <a:lumMod val="75000"/>
                </a:schemeClr>
              </a:solidFill>
            </a:endParaRPr>
          </a:p>
        </p:txBody>
      </p:sp>
      <p:sp>
        <p:nvSpPr>
          <p:cNvPr id="12" name="TextBox 11">
            <a:extLst>
              <a:ext uri="{FF2B5EF4-FFF2-40B4-BE49-F238E27FC236}">
                <a16:creationId xmlns:a16="http://schemas.microsoft.com/office/drawing/2014/main" id="{65D5A884-0A8B-E298-82F5-05D7E124D232}"/>
              </a:ext>
            </a:extLst>
          </p:cNvPr>
          <p:cNvSpPr txBox="1"/>
          <p:nvPr/>
        </p:nvSpPr>
        <p:spPr>
          <a:xfrm>
            <a:off x="4117055" y="4442039"/>
            <a:ext cx="6704672" cy="954107"/>
          </a:xfrm>
          <a:prstGeom prst="rect">
            <a:avLst/>
          </a:prstGeom>
          <a:noFill/>
        </p:spPr>
        <p:txBody>
          <a:bodyPr wrap="square">
            <a:spAutoFit/>
          </a:bodyPr>
          <a:lstStyle/>
          <a:p>
            <a:r>
              <a:rPr lang="mn-MN" sz="1400" b="1" dirty="0">
                <a:solidFill>
                  <a:schemeClr val="accent2">
                    <a:lumMod val="75000"/>
                  </a:schemeClr>
                </a:solidFill>
                <a:effectLst/>
                <a:latin typeface="Arial" panose="020B0604020202020204" pitchFamily="34" charset="0"/>
                <a:ea typeface="Calibri" panose="020F0502020204030204" pitchFamily="34" charset="0"/>
              </a:rPr>
              <a:t>Гишүүн: </a:t>
            </a:r>
            <a:r>
              <a:rPr lang="mn-MN" sz="1400" dirty="0">
                <a:solidFill>
                  <a:schemeClr val="accent1">
                    <a:lumMod val="75000"/>
                  </a:schemeClr>
                </a:solidFill>
                <a:effectLst/>
                <a:latin typeface="Arial" panose="020B0604020202020204" pitchFamily="34" charset="0"/>
                <a:ea typeface="Calibri" panose="020F0502020204030204" pitchFamily="34" charset="0"/>
              </a:rPr>
              <a:t>зөвлөлөөс зохион байгуулж буй сургалт, үйл ажиллагаанд оролцох, гомдол мэдээллийг хуульд заасны дагуу шалгах, хуралд оролцож дүгнэлт, шийдвэр гаргахад санал өгөх, хурлаас гарах шийдвэрийг хэрэгжүүлэх, зөвлөлийн даргын томилсноор зөвлөлийн хурлыг даргалах эрх үүрэгтэй</a:t>
            </a:r>
            <a:endParaRPr lang="en-US" sz="1400" dirty="0">
              <a:solidFill>
                <a:schemeClr val="accent1">
                  <a:lumMod val="75000"/>
                </a:schemeClr>
              </a:solidFill>
            </a:endParaRPr>
          </a:p>
        </p:txBody>
      </p:sp>
    </p:spTree>
    <p:extLst>
      <p:ext uri="{BB962C8B-B14F-4D97-AF65-F5344CB8AC3E}">
        <p14:creationId xmlns:p14="http://schemas.microsoft.com/office/powerpoint/2010/main" val="4868583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225926" y="740191"/>
            <a:ext cx="8449509" cy="582724"/>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457200" algn="just">
              <a:spcBef>
                <a:spcPts val="0"/>
              </a:spcBef>
              <a:spcAft>
                <a:spcPts val="750"/>
              </a:spcAft>
            </a:pPr>
            <a:r>
              <a:rPr lang="mn-MN" sz="1400" dirty="0">
                <a:solidFill>
                  <a:schemeClr val="accent2">
                    <a:lumMod val="75000"/>
                  </a:schemeClr>
                </a:solidFill>
                <a:effectLst/>
                <a:latin typeface="Arial" panose="020B0604020202020204" pitchFamily="34" charset="0"/>
                <a:ea typeface="Times New Roman" panose="02020603050405020304" pitchFamily="18" charset="0"/>
              </a:rPr>
              <a:t>3.5.Зөвлөл нь дараах чиг үүрэг хэрэгжүүлнэ.</a:t>
            </a:r>
            <a:endParaRPr lang="en-US" sz="1400" dirty="0">
              <a:solidFill>
                <a:schemeClr val="accent2">
                  <a:lumMod val="75000"/>
                </a:schemeClr>
              </a:solidFill>
              <a:effectLst/>
              <a:latin typeface="Times New Roman" panose="02020603050405020304" pitchFamily="18" charset="0"/>
              <a:ea typeface="Times New Roman" panose="02020603050405020304" pitchFamily="18" charset="0"/>
            </a:endParaRPr>
          </a:p>
          <a:p>
            <a:pPr marL="0" marR="0" lvl="0" indent="342900" algn="l" defTabSz="914400" rtl="0" eaLnBrk="1" fontAlgn="auto" latinLnBrk="0" hangingPunct="1">
              <a:lnSpc>
                <a:spcPct val="90000"/>
              </a:lnSpc>
              <a:spcBef>
                <a:spcPts val="0"/>
              </a:spcBef>
              <a:spcAft>
                <a:spcPts val="750"/>
              </a:spcAft>
              <a:buClrTx/>
              <a:buSzTx/>
              <a:buFontTx/>
              <a:buNone/>
              <a:tabLst>
                <a:tab pos="0" algn="l"/>
              </a:tabLst>
              <a:defRPr/>
            </a:pPr>
            <a:endParaRPr kumimoji="0" lang="en-US" sz="1400" i="0" u="none" strike="noStrike" kern="1200" cap="all" spc="-1"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1256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algn="ctr"/>
            <a:endParaRPr lang="en-US" dirty="0">
              <a:solidFill>
                <a:srgbClr val="002060"/>
              </a:solidFill>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74001" y="260845"/>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 name="01">
            <a:extLst>
              <a:ext uri="{FF2B5EF4-FFF2-40B4-BE49-F238E27FC236}">
                <a16:creationId xmlns:a16="http://schemas.microsoft.com/office/drawing/2014/main" id="{251C76FF-A0C7-596D-3F38-48985E73FB0B}"/>
              </a:ext>
            </a:extLst>
          </p:cNvPr>
          <p:cNvSpPr>
            <a:spLocks/>
          </p:cNvSpPr>
          <p:nvPr/>
        </p:nvSpPr>
        <p:spPr bwMode="auto">
          <a:xfrm>
            <a:off x="195813" y="1416690"/>
            <a:ext cx="478564" cy="1034596"/>
          </a:xfrm>
          <a:custGeom>
            <a:avLst/>
            <a:gdLst>
              <a:gd name="T0" fmla="*/ 144 w 144"/>
              <a:gd name="T1" fmla="*/ 291 h 291"/>
              <a:gd name="T2" fmla="*/ 83 w 144"/>
              <a:gd name="T3" fmla="*/ 291 h 291"/>
              <a:gd name="T4" fmla="*/ 83 w 144"/>
              <a:gd name="T5" fmla="*/ 123 h 291"/>
              <a:gd name="T6" fmla="*/ 83 w 144"/>
              <a:gd name="T7" fmla="*/ 95 h 291"/>
              <a:gd name="T8" fmla="*/ 84 w 144"/>
              <a:gd name="T9" fmla="*/ 65 h 291"/>
              <a:gd name="T10" fmla="*/ 63 w 144"/>
              <a:gd name="T11" fmla="*/ 85 h 291"/>
              <a:gd name="T12" fmla="*/ 29 w 144"/>
              <a:gd name="T13" fmla="*/ 112 h 291"/>
              <a:gd name="T14" fmla="*/ 0 w 144"/>
              <a:gd name="T15" fmla="*/ 75 h 291"/>
              <a:gd name="T16" fmla="*/ 94 w 144"/>
              <a:gd name="T17" fmla="*/ 0 h 291"/>
              <a:gd name="T18" fmla="*/ 144 w 144"/>
              <a:gd name="T19" fmla="*/ 0 h 291"/>
              <a:gd name="T20" fmla="*/ 144 w 144"/>
              <a:gd name="T21"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91">
                <a:moveTo>
                  <a:pt x="144" y="291"/>
                </a:moveTo>
                <a:cubicBezTo>
                  <a:pt x="83" y="291"/>
                  <a:pt x="83" y="291"/>
                  <a:pt x="83" y="291"/>
                </a:cubicBezTo>
                <a:cubicBezTo>
                  <a:pt x="83" y="123"/>
                  <a:pt x="83" y="123"/>
                  <a:pt x="83" y="123"/>
                </a:cubicBezTo>
                <a:cubicBezTo>
                  <a:pt x="83" y="95"/>
                  <a:pt x="83" y="95"/>
                  <a:pt x="83" y="95"/>
                </a:cubicBezTo>
                <a:cubicBezTo>
                  <a:pt x="84" y="65"/>
                  <a:pt x="84" y="65"/>
                  <a:pt x="84" y="65"/>
                </a:cubicBezTo>
                <a:cubicBezTo>
                  <a:pt x="74" y="75"/>
                  <a:pt x="67" y="82"/>
                  <a:pt x="63" y="85"/>
                </a:cubicBezTo>
                <a:cubicBezTo>
                  <a:pt x="29" y="112"/>
                  <a:pt x="29" y="112"/>
                  <a:pt x="29" y="112"/>
                </a:cubicBezTo>
                <a:cubicBezTo>
                  <a:pt x="0" y="75"/>
                  <a:pt x="0" y="75"/>
                  <a:pt x="0" y="75"/>
                </a:cubicBezTo>
                <a:cubicBezTo>
                  <a:pt x="94" y="0"/>
                  <a:pt x="94" y="0"/>
                  <a:pt x="94" y="0"/>
                </a:cubicBezTo>
                <a:cubicBezTo>
                  <a:pt x="144" y="0"/>
                  <a:pt x="144" y="0"/>
                  <a:pt x="144" y="0"/>
                </a:cubicBezTo>
                <a:lnTo>
                  <a:pt x="144" y="29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7" name="Line 01">
            <a:extLst>
              <a:ext uri="{FF2B5EF4-FFF2-40B4-BE49-F238E27FC236}">
                <a16:creationId xmlns:a16="http://schemas.microsoft.com/office/drawing/2014/main" id="{58423117-15C4-F9FE-34BE-3288D1AB075F}"/>
              </a:ext>
            </a:extLst>
          </p:cNvPr>
          <p:cNvSpPr>
            <a:spLocks noChangeShapeType="1"/>
          </p:cNvSpPr>
          <p:nvPr/>
        </p:nvSpPr>
        <p:spPr bwMode="auto">
          <a:xfrm flipV="1">
            <a:off x="422254" y="2443569"/>
            <a:ext cx="3093854" cy="7716"/>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9" name="Oval 8">
            <a:extLst>
              <a:ext uri="{FF2B5EF4-FFF2-40B4-BE49-F238E27FC236}">
                <a16:creationId xmlns:a16="http://schemas.microsoft.com/office/drawing/2014/main" id="{EF922A9A-F3F3-2524-AEDF-CC34205B00E2}"/>
              </a:ext>
            </a:extLst>
          </p:cNvPr>
          <p:cNvSpPr>
            <a:spLocks noChangeArrowheads="1"/>
          </p:cNvSpPr>
          <p:nvPr/>
        </p:nvSpPr>
        <p:spPr bwMode="auto">
          <a:xfrm>
            <a:off x="3511448" y="2349795"/>
            <a:ext cx="166048" cy="15572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3" name="TextBox 12">
            <a:extLst>
              <a:ext uri="{FF2B5EF4-FFF2-40B4-BE49-F238E27FC236}">
                <a16:creationId xmlns:a16="http://schemas.microsoft.com/office/drawing/2014/main" id="{F90B70F8-E487-9B97-82AD-A06AB39206FD}"/>
              </a:ext>
            </a:extLst>
          </p:cNvPr>
          <p:cNvSpPr txBox="1"/>
          <p:nvPr/>
        </p:nvSpPr>
        <p:spPr>
          <a:xfrm>
            <a:off x="674377" y="1416689"/>
            <a:ext cx="2851865" cy="954107"/>
          </a:xfrm>
          <a:prstGeom prst="rect">
            <a:avLst/>
          </a:prstGeom>
          <a:noFill/>
        </p:spPr>
        <p:txBody>
          <a:bodyPr wrap="square" rtlCol="0">
            <a:spAutoFit/>
          </a:bodyPr>
          <a:lstStyle/>
          <a:p>
            <a:pPr algn="just"/>
            <a:r>
              <a:rPr lang="mn-MN" sz="1400" dirty="0">
                <a:solidFill>
                  <a:srgbClr val="002060"/>
                </a:solidFill>
                <a:latin typeface="Arial" panose="020B0604020202020204" pitchFamily="34" charset="0"/>
                <a:cs typeface="Arial" panose="020B0604020202020204" pitchFamily="34" charset="0"/>
              </a:rPr>
              <a:t>Дүрмийг сурталчлан таниулах, ёс зүйн зөрчлөөс урьдчилан сэргийлэх сургалт, нөлөөллийн арга хэмжээ </a:t>
            </a:r>
            <a:endParaRPr lang="en-US" sz="1400" dirty="0">
              <a:solidFill>
                <a:srgbClr val="002060"/>
              </a:solidFill>
              <a:latin typeface="Arial" panose="020B0604020202020204" pitchFamily="34" charset="0"/>
              <a:cs typeface="Arial" panose="020B0604020202020204" pitchFamily="34" charset="0"/>
            </a:endParaRPr>
          </a:p>
        </p:txBody>
      </p:sp>
      <p:sp>
        <p:nvSpPr>
          <p:cNvPr id="14" name="02">
            <a:extLst>
              <a:ext uri="{FF2B5EF4-FFF2-40B4-BE49-F238E27FC236}">
                <a16:creationId xmlns:a16="http://schemas.microsoft.com/office/drawing/2014/main" id="{387F7818-6C3E-0148-FB01-ABE81E75915C}"/>
              </a:ext>
            </a:extLst>
          </p:cNvPr>
          <p:cNvSpPr>
            <a:spLocks/>
          </p:cNvSpPr>
          <p:nvPr/>
        </p:nvSpPr>
        <p:spPr bwMode="auto">
          <a:xfrm>
            <a:off x="2143527" y="2540709"/>
            <a:ext cx="885206" cy="1274098"/>
          </a:xfrm>
          <a:custGeom>
            <a:avLst/>
            <a:gdLst>
              <a:gd name="T0" fmla="*/ 205 w 205"/>
              <a:gd name="T1" fmla="*/ 295 h 295"/>
              <a:gd name="T2" fmla="*/ 1 w 205"/>
              <a:gd name="T3" fmla="*/ 295 h 295"/>
              <a:gd name="T4" fmla="*/ 1 w 205"/>
              <a:gd name="T5" fmla="*/ 253 h 295"/>
              <a:gd name="T6" fmla="*/ 74 w 205"/>
              <a:gd name="T7" fmla="*/ 179 h 295"/>
              <a:gd name="T8" fmla="*/ 117 w 205"/>
              <a:gd name="T9" fmla="*/ 133 h 295"/>
              <a:gd name="T10" fmla="*/ 131 w 205"/>
              <a:gd name="T11" fmla="*/ 109 h 295"/>
              <a:gd name="T12" fmla="*/ 135 w 205"/>
              <a:gd name="T13" fmla="*/ 86 h 295"/>
              <a:gd name="T14" fmla="*/ 126 w 205"/>
              <a:gd name="T15" fmla="*/ 60 h 295"/>
              <a:gd name="T16" fmla="*/ 100 w 205"/>
              <a:gd name="T17" fmla="*/ 51 h 295"/>
              <a:gd name="T18" fmla="*/ 67 w 205"/>
              <a:gd name="T19" fmla="*/ 59 h 295"/>
              <a:gd name="T20" fmla="*/ 34 w 205"/>
              <a:gd name="T21" fmla="*/ 81 h 295"/>
              <a:gd name="T22" fmla="*/ 0 w 205"/>
              <a:gd name="T23" fmla="*/ 42 h 295"/>
              <a:gd name="T24" fmla="*/ 36 w 205"/>
              <a:gd name="T25" fmla="*/ 16 h 295"/>
              <a:gd name="T26" fmla="*/ 67 w 205"/>
              <a:gd name="T27" fmla="*/ 4 h 295"/>
              <a:gd name="T28" fmla="*/ 104 w 205"/>
              <a:gd name="T29" fmla="*/ 0 h 295"/>
              <a:gd name="T30" fmla="*/ 153 w 205"/>
              <a:gd name="T31" fmla="*/ 10 h 295"/>
              <a:gd name="T32" fmla="*/ 185 w 205"/>
              <a:gd name="T33" fmla="*/ 38 h 295"/>
              <a:gd name="T34" fmla="*/ 197 w 205"/>
              <a:gd name="T35" fmla="*/ 79 h 295"/>
              <a:gd name="T36" fmla="*/ 190 w 205"/>
              <a:gd name="T37" fmla="*/ 117 h 295"/>
              <a:gd name="T38" fmla="*/ 168 w 205"/>
              <a:gd name="T39" fmla="*/ 153 h 295"/>
              <a:gd name="T40" fmla="*/ 115 w 205"/>
              <a:gd name="T41" fmla="*/ 206 h 295"/>
              <a:gd name="T42" fmla="*/ 78 w 205"/>
              <a:gd name="T43" fmla="*/ 241 h 295"/>
              <a:gd name="T44" fmla="*/ 78 w 205"/>
              <a:gd name="T45" fmla="*/ 244 h 295"/>
              <a:gd name="T46" fmla="*/ 205 w 205"/>
              <a:gd name="T47" fmla="*/ 244 h 295"/>
              <a:gd name="T48" fmla="*/ 205 w 205"/>
              <a:gd name="T4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295">
                <a:moveTo>
                  <a:pt x="205" y="295"/>
                </a:moveTo>
                <a:cubicBezTo>
                  <a:pt x="1" y="295"/>
                  <a:pt x="1" y="295"/>
                  <a:pt x="1" y="295"/>
                </a:cubicBezTo>
                <a:cubicBezTo>
                  <a:pt x="1" y="253"/>
                  <a:pt x="1" y="253"/>
                  <a:pt x="1" y="253"/>
                </a:cubicBezTo>
                <a:cubicBezTo>
                  <a:pt x="74" y="179"/>
                  <a:pt x="74" y="179"/>
                  <a:pt x="74" y="179"/>
                </a:cubicBezTo>
                <a:cubicBezTo>
                  <a:pt x="96" y="156"/>
                  <a:pt x="110" y="141"/>
                  <a:pt x="117" y="133"/>
                </a:cubicBezTo>
                <a:cubicBezTo>
                  <a:pt x="123" y="124"/>
                  <a:pt x="128" y="116"/>
                  <a:pt x="131" y="109"/>
                </a:cubicBezTo>
                <a:cubicBezTo>
                  <a:pt x="134" y="101"/>
                  <a:pt x="135" y="94"/>
                  <a:pt x="135" y="86"/>
                </a:cubicBezTo>
                <a:cubicBezTo>
                  <a:pt x="135" y="74"/>
                  <a:pt x="132" y="66"/>
                  <a:pt x="126" y="60"/>
                </a:cubicBezTo>
                <a:cubicBezTo>
                  <a:pt x="119" y="54"/>
                  <a:pt x="111" y="51"/>
                  <a:pt x="100" y="51"/>
                </a:cubicBezTo>
                <a:cubicBezTo>
                  <a:pt x="89" y="51"/>
                  <a:pt x="78" y="54"/>
                  <a:pt x="67" y="59"/>
                </a:cubicBezTo>
                <a:cubicBezTo>
                  <a:pt x="56" y="64"/>
                  <a:pt x="45" y="72"/>
                  <a:pt x="34" y="81"/>
                </a:cubicBezTo>
                <a:cubicBezTo>
                  <a:pt x="0" y="42"/>
                  <a:pt x="0" y="42"/>
                  <a:pt x="0" y="42"/>
                </a:cubicBezTo>
                <a:cubicBezTo>
                  <a:pt x="15" y="29"/>
                  <a:pt x="27" y="21"/>
                  <a:pt x="36" y="16"/>
                </a:cubicBezTo>
                <a:cubicBezTo>
                  <a:pt x="45" y="11"/>
                  <a:pt x="56" y="7"/>
                  <a:pt x="67" y="4"/>
                </a:cubicBezTo>
                <a:cubicBezTo>
                  <a:pt x="78" y="1"/>
                  <a:pt x="91" y="0"/>
                  <a:pt x="104" y="0"/>
                </a:cubicBezTo>
                <a:cubicBezTo>
                  <a:pt x="123" y="0"/>
                  <a:pt x="139" y="3"/>
                  <a:pt x="153" y="10"/>
                </a:cubicBezTo>
                <a:cubicBezTo>
                  <a:pt x="167" y="17"/>
                  <a:pt x="177" y="26"/>
                  <a:pt x="185" y="38"/>
                </a:cubicBezTo>
                <a:cubicBezTo>
                  <a:pt x="193" y="50"/>
                  <a:pt x="197" y="63"/>
                  <a:pt x="197" y="79"/>
                </a:cubicBezTo>
                <a:cubicBezTo>
                  <a:pt x="197" y="92"/>
                  <a:pt x="194" y="105"/>
                  <a:pt x="190" y="117"/>
                </a:cubicBezTo>
                <a:cubicBezTo>
                  <a:pt x="185" y="128"/>
                  <a:pt x="178" y="140"/>
                  <a:pt x="168" y="153"/>
                </a:cubicBezTo>
                <a:cubicBezTo>
                  <a:pt x="158" y="165"/>
                  <a:pt x="140" y="183"/>
                  <a:pt x="115" y="206"/>
                </a:cubicBezTo>
                <a:cubicBezTo>
                  <a:pt x="78" y="241"/>
                  <a:pt x="78" y="241"/>
                  <a:pt x="78" y="241"/>
                </a:cubicBezTo>
                <a:cubicBezTo>
                  <a:pt x="78" y="244"/>
                  <a:pt x="78" y="244"/>
                  <a:pt x="78" y="244"/>
                </a:cubicBezTo>
                <a:cubicBezTo>
                  <a:pt x="205" y="244"/>
                  <a:pt x="205" y="244"/>
                  <a:pt x="205" y="244"/>
                </a:cubicBezTo>
                <a:lnTo>
                  <a:pt x="205" y="2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5" name="Line 01">
            <a:extLst>
              <a:ext uri="{FF2B5EF4-FFF2-40B4-BE49-F238E27FC236}">
                <a16:creationId xmlns:a16="http://schemas.microsoft.com/office/drawing/2014/main" id="{C900BF03-443B-EC30-5FB0-8861ED281C03}"/>
              </a:ext>
            </a:extLst>
          </p:cNvPr>
          <p:cNvSpPr>
            <a:spLocks noChangeShapeType="1"/>
          </p:cNvSpPr>
          <p:nvPr/>
        </p:nvSpPr>
        <p:spPr bwMode="auto">
          <a:xfrm>
            <a:off x="2143527" y="3837892"/>
            <a:ext cx="4271437" cy="10250"/>
          </a:xfrm>
          <a:prstGeom prst="line">
            <a:avLst/>
          </a:prstGeom>
          <a:noFill/>
          <a:ln w="30163"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7" name="Oval 16">
            <a:extLst>
              <a:ext uri="{FF2B5EF4-FFF2-40B4-BE49-F238E27FC236}">
                <a16:creationId xmlns:a16="http://schemas.microsoft.com/office/drawing/2014/main" id="{291479E0-E7D9-F596-5B88-D3BA38DE3AB8}"/>
              </a:ext>
            </a:extLst>
          </p:cNvPr>
          <p:cNvSpPr>
            <a:spLocks noChangeArrowheads="1"/>
          </p:cNvSpPr>
          <p:nvPr/>
        </p:nvSpPr>
        <p:spPr bwMode="auto">
          <a:xfrm>
            <a:off x="6394285" y="3762020"/>
            <a:ext cx="166048" cy="149112"/>
          </a:xfrm>
          <a:prstGeom prst="ellipse">
            <a:avLst/>
          </a:prstGeom>
          <a:solidFill>
            <a:schemeClr val="accent2">
              <a:lumMod val="75000"/>
            </a:schemeClr>
          </a:solidFill>
          <a:ln>
            <a:solidFill>
              <a:schemeClr val="accent2">
                <a:lumMod val="75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9" name="TextBox 18">
            <a:extLst>
              <a:ext uri="{FF2B5EF4-FFF2-40B4-BE49-F238E27FC236}">
                <a16:creationId xmlns:a16="http://schemas.microsoft.com/office/drawing/2014/main" id="{02427F0D-59B0-1818-88C2-CA6CC82C54AD}"/>
              </a:ext>
            </a:extLst>
          </p:cNvPr>
          <p:cNvSpPr txBox="1"/>
          <p:nvPr/>
        </p:nvSpPr>
        <p:spPr>
          <a:xfrm>
            <a:off x="3080417" y="2494472"/>
            <a:ext cx="3516673" cy="1384995"/>
          </a:xfrm>
          <a:prstGeom prst="rect">
            <a:avLst/>
          </a:prstGeom>
          <a:noFill/>
        </p:spPr>
        <p:txBody>
          <a:bodyPr wrap="square">
            <a:spAutoFit/>
          </a:bodyPr>
          <a:lstStyle/>
          <a:p>
            <a:pPr algn="just"/>
            <a:r>
              <a:rPr lang="mn-MN" sz="1400" dirty="0">
                <a:solidFill>
                  <a:schemeClr val="accent2">
                    <a:lumMod val="75000"/>
                  </a:schemeClr>
                </a:solidFill>
                <a:effectLst/>
                <a:latin typeface="Arial" panose="020B0604020202020204" pitchFamily="34" charset="0"/>
                <a:ea typeface="Calibri" panose="020F0502020204030204" pitchFamily="34" charset="0"/>
              </a:rPr>
              <a:t>Ёс зүйн зөрчлийн тухай гомдол, мэдээллийг шалган шийдвэрлэх ажиллагаа явуулж, ёс зүйн зөрчил гаргасан эсэх асуудлаар дүгнэлт, ёс зүйн зөрчлөөс урьдчилан сэргийлэх чиглэлээр зөвлөмж, шаардлага гаргах</a:t>
            </a:r>
            <a:endParaRPr lang="en-US" sz="1400" dirty="0">
              <a:solidFill>
                <a:schemeClr val="accent2">
                  <a:lumMod val="75000"/>
                </a:schemeClr>
              </a:solidFill>
            </a:endParaRPr>
          </a:p>
        </p:txBody>
      </p:sp>
      <p:sp>
        <p:nvSpPr>
          <p:cNvPr id="20" name="03">
            <a:extLst>
              <a:ext uri="{FF2B5EF4-FFF2-40B4-BE49-F238E27FC236}">
                <a16:creationId xmlns:a16="http://schemas.microsoft.com/office/drawing/2014/main" id="{79D766CF-C27F-A3D0-B6C9-B068FDF49CA4}"/>
              </a:ext>
            </a:extLst>
          </p:cNvPr>
          <p:cNvSpPr>
            <a:spLocks/>
          </p:cNvSpPr>
          <p:nvPr/>
        </p:nvSpPr>
        <p:spPr bwMode="auto">
          <a:xfrm>
            <a:off x="4954638" y="3957913"/>
            <a:ext cx="907951" cy="1449797"/>
          </a:xfrm>
          <a:custGeom>
            <a:avLst/>
            <a:gdLst>
              <a:gd name="T0" fmla="*/ 193 w 201"/>
              <a:gd name="T1" fmla="*/ 69 h 299"/>
              <a:gd name="T2" fmla="*/ 176 w 201"/>
              <a:gd name="T3" fmla="*/ 116 h 299"/>
              <a:gd name="T4" fmla="*/ 130 w 201"/>
              <a:gd name="T5" fmla="*/ 142 h 299"/>
              <a:gd name="T6" fmla="*/ 130 w 201"/>
              <a:gd name="T7" fmla="*/ 143 h 299"/>
              <a:gd name="T8" fmla="*/ 183 w 201"/>
              <a:gd name="T9" fmla="*/ 165 h 299"/>
              <a:gd name="T10" fmla="*/ 201 w 201"/>
              <a:gd name="T11" fmla="*/ 211 h 299"/>
              <a:gd name="T12" fmla="*/ 171 w 201"/>
              <a:gd name="T13" fmla="*/ 276 h 299"/>
              <a:gd name="T14" fmla="*/ 84 w 201"/>
              <a:gd name="T15" fmla="*/ 299 h 299"/>
              <a:gd name="T16" fmla="*/ 0 w 201"/>
              <a:gd name="T17" fmla="*/ 284 h 299"/>
              <a:gd name="T18" fmla="*/ 0 w 201"/>
              <a:gd name="T19" fmla="*/ 231 h 299"/>
              <a:gd name="T20" fmla="*/ 37 w 201"/>
              <a:gd name="T21" fmla="*/ 245 h 299"/>
              <a:gd name="T22" fmla="*/ 77 w 201"/>
              <a:gd name="T23" fmla="*/ 251 h 299"/>
              <a:gd name="T24" fmla="*/ 122 w 201"/>
              <a:gd name="T25" fmla="*/ 240 h 299"/>
              <a:gd name="T26" fmla="*/ 137 w 201"/>
              <a:gd name="T27" fmla="*/ 207 h 299"/>
              <a:gd name="T28" fmla="*/ 120 w 201"/>
              <a:gd name="T29" fmla="*/ 178 h 299"/>
              <a:gd name="T30" fmla="*/ 67 w 201"/>
              <a:gd name="T31" fmla="*/ 169 h 299"/>
              <a:gd name="T32" fmla="*/ 44 w 201"/>
              <a:gd name="T33" fmla="*/ 169 h 299"/>
              <a:gd name="T34" fmla="*/ 44 w 201"/>
              <a:gd name="T35" fmla="*/ 122 h 299"/>
              <a:gd name="T36" fmla="*/ 67 w 201"/>
              <a:gd name="T37" fmla="*/ 122 h 299"/>
              <a:gd name="T38" fmla="*/ 116 w 201"/>
              <a:gd name="T39" fmla="*/ 113 h 299"/>
              <a:gd name="T40" fmla="*/ 132 w 201"/>
              <a:gd name="T41" fmla="*/ 83 h 299"/>
              <a:gd name="T42" fmla="*/ 91 w 201"/>
              <a:gd name="T43" fmla="*/ 50 h 299"/>
              <a:gd name="T44" fmla="*/ 61 w 201"/>
              <a:gd name="T45" fmla="*/ 55 h 299"/>
              <a:gd name="T46" fmla="*/ 28 w 201"/>
              <a:gd name="T47" fmla="*/ 71 h 299"/>
              <a:gd name="T48" fmla="*/ 0 w 201"/>
              <a:gd name="T49" fmla="*/ 29 h 299"/>
              <a:gd name="T50" fmla="*/ 95 w 201"/>
              <a:gd name="T51" fmla="*/ 0 h 299"/>
              <a:gd name="T52" fmla="*/ 166 w 201"/>
              <a:gd name="T53" fmla="*/ 18 h 299"/>
              <a:gd name="T54" fmla="*/ 193 w 201"/>
              <a:gd name="T55" fmla="*/ 6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299">
                <a:moveTo>
                  <a:pt x="193" y="69"/>
                </a:moveTo>
                <a:cubicBezTo>
                  <a:pt x="193" y="87"/>
                  <a:pt x="187" y="103"/>
                  <a:pt x="176" y="116"/>
                </a:cubicBezTo>
                <a:cubicBezTo>
                  <a:pt x="165" y="128"/>
                  <a:pt x="150" y="137"/>
                  <a:pt x="130" y="142"/>
                </a:cubicBezTo>
                <a:cubicBezTo>
                  <a:pt x="130" y="143"/>
                  <a:pt x="130" y="143"/>
                  <a:pt x="130" y="143"/>
                </a:cubicBezTo>
                <a:cubicBezTo>
                  <a:pt x="153" y="146"/>
                  <a:pt x="171" y="153"/>
                  <a:pt x="183" y="165"/>
                </a:cubicBezTo>
                <a:cubicBezTo>
                  <a:pt x="195" y="176"/>
                  <a:pt x="201" y="191"/>
                  <a:pt x="201" y="211"/>
                </a:cubicBezTo>
                <a:cubicBezTo>
                  <a:pt x="201" y="239"/>
                  <a:pt x="191" y="260"/>
                  <a:pt x="171" y="276"/>
                </a:cubicBezTo>
                <a:cubicBezTo>
                  <a:pt x="150" y="292"/>
                  <a:pt x="121" y="299"/>
                  <a:pt x="84" y="299"/>
                </a:cubicBezTo>
                <a:cubicBezTo>
                  <a:pt x="52" y="299"/>
                  <a:pt x="24" y="294"/>
                  <a:pt x="0" y="284"/>
                </a:cubicBezTo>
                <a:cubicBezTo>
                  <a:pt x="0" y="231"/>
                  <a:pt x="0" y="231"/>
                  <a:pt x="0" y="231"/>
                </a:cubicBezTo>
                <a:cubicBezTo>
                  <a:pt x="11" y="237"/>
                  <a:pt x="23" y="242"/>
                  <a:pt x="37" y="245"/>
                </a:cubicBezTo>
                <a:cubicBezTo>
                  <a:pt x="50" y="249"/>
                  <a:pt x="64" y="251"/>
                  <a:pt x="77" y="251"/>
                </a:cubicBezTo>
                <a:cubicBezTo>
                  <a:pt x="97" y="251"/>
                  <a:pt x="112" y="247"/>
                  <a:pt x="122" y="240"/>
                </a:cubicBezTo>
                <a:cubicBezTo>
                  <a:pt x="132" y="233"/>
                  <a:pt x="137" y="222"/>
                  <a:pt x="137" y="207"/>
                </a:cubicBezTo>
                <a:cubicBezTo>
                  <a:pt x="137" y="193"/>
                  <a:pt x="131" y="184"/>
                  <a:pt x="120" y="178"/>
                </a:cubicBezTo>
                <a:cubicBezTo>
                  <a:pt x="109" y="172"/>
                  <a:pt x="91" y="169"/>
                  <a:pt x="67" y="169"/>
                </a:cubicBezTo>
                <a:cubicBezTo>
                  <a:pt x="44" y="169"/>
                  <a:pt x="44" y="169"/>
                  <a:pt x="44" y="169"/>
                </a:cubicBezTo>
                <a:cubicBezTo>
                  <a:pt x="44" y="122"/>
                  <a:pt x="44" y="122"/>
                  <a:pt x="44" y="122"/>
                </a:cubicBezTo>
                <a:cubicBezTo>
                  <a:pt x="67" y="122"/>
                  <a:pt x="67" y="122"/>
                  <a:pt x="67" y="122"/>
                </a:cubicBezTo>
                <a:cubicBezTo>
                  <a:pt x="90" y="122"/>
                  <a:pt x="106" y="119"/>
                  <a:pt x="116" y="113"/>
                </a:cubicBezTo>
                <a:cubicBezTo>
                  <a:pt x="127" y="107"/>
                  <a:pt x="132" y="97"/>
                  <a:pt x="132" y="83"/>
                </a:cubicBezTo>
                <a:cubicBezTo>
                  <a:pt x="132" y="61"/>
                  <a:pt x="118" y="50"/>
                  <a:pt x="91" y="50"/>
                </a:cubicBezTo>
                <a:cubicBezTo>
                  <a:pt x="81" y="50"/>
                  <a:pt x="71" y="51"/>
                  <a:pt x="61" y="55"/>
                </a:cubicBezTo>
                <a:cubicBezTo>
                  <a:pt x="52" y="58"/>
                  <a:pt x="41" y="63"/>
                  <a:pt x="28" y="71"/>
                </a:cubicBezTo>
                <a:cubicBezTo>
                  <a:pt x="0" y="29"/>
                  <a:pt x="0" y="29"/>
                  <a:pt x="0" y="29"/>
                </a:cubicBezTo>
                <a:cubicBezTo>
                  <a:pt x="27" y="10"/>
                  <a:pt x="58" y="0"/>
                  <a:pt x="95" y="0"/>
                </a:cubicBezTo>
                <a:cubicBezTo>
                  <a:pt x="125" y="0"/>
                  <a:pt x="149" y="6"/>
                  <a:pt x="166" y="18"/>
                </a:cubicBezTo>
                <a:cubicBezTo>
                  <a:pt x="184" y="30"/>
                  <a:pt x="193" y="47"/>
                  <a:pt x="193" y="6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22" name="TextBox 21">
            <a:extLst>
              <a:ext uri="{FF2B5EF4-FFF2-40B4-BE49-F238E27FC236}">
                <a16:creationId xmlns:a16="http://schemas.microsoft.com/office/drawing/2014/main" id="{1A1ED73F-E79C-4EA7-2B2D-0DFA5A4611C7}"/>
              </a:ext>
            </a:extLst>
          </p:cNvPr>
          <p:cNvSpPr txBox="1"/>
          <p:nvPr/>
        </p:nvSpPr>
        <p:spPr>
          <a:xfrm>
            <a:off x="5890668" y="3915662"/>
            <a:ext cx="4059496" cy="1600438"/>
          </a:xfrm>
          <a:prstGeom prst="rect">
            <a:avLst/>
          </a:prstGeom>
          <a:noFill/>
        </p:spPr>
        <p:txBody>
          <a:bodyPr wrap="square">
            <a:spAutoFit/>
          </a:bodyPr>
          <a:lstStyle/>
          <a:p>
            <a:pPr algn="just"/>
            <a:r>
              <a:rPr lang="mn-MN" sz="1400" dirty="0">
                <a:effectLst/>
                <a:latin typeface="Arial" panose="020B0604020202020204" pitchFamily="34" charset="0"/>
                <a:ea typeface="Calibri" panose="020F0502020204030204" pitchFamily="34" charset="0"/>
              </a:rPr>
              <a:t>Зөвлөл нь удаа дараа ёс зүйн хэм хэмжээ зөрчиж байгаа, зөрчих эрсдэлд өртөж болзошгүй багш, ажилтан, эцэг эх, асран хамгаалагч болон зөвлөлийн дүгнэлтэд үндэслэн тухайн багш, ажилтанд ёс зүйн хариуцлага ноогдуулаагүй томилох эрх бүхий албан тушаалтанд шаардлага хүргүүлж болно. </a:t>
            </a:r>
            <a:endParaRPr lang="en-US" sz="1400" dirty="0"/>
          </a:p>
        </p:txBody>
      </p:sp>
      <p:sp>
        <p:nvSpPr>
          <p:cNvPr id="23" name="Line 01">
            <a:extLst>
              <a:ext uri="{FF2B5EF4-FFF2-40B4-BE49-F238E27FC236}">
                <a16:creationId xmlns:a16="http://schemas.microsoft.com/office/drawing/2014/main" id="{23B3522D-7F6D-28CC-A94C-B4765E3CD207}"/>
              </a:ext>
            </a:extLst>
          </p:cNvPr>
          <p:cNvSpPr>
            <a:spLocks noChangeShapeType="1"/>
          </p:cNvSpPr>
          <p:nvPr/>
        </p:nvSpPr>
        <p:spPr bwMode="auto">
          <a:xfrm flipV="1">
            <a:off x="4922454" y="5534454"/>
            <a:ext cx="4764223" cy="11232"/>
          </a:xfrm>
          <a:prstGeom prst="line">
            <a:avLst/>
          </a:prstGeom>
          <a:noFill/>
          <a:ln w="30163" cap="flat">
            <a:solidFill>
              <a:schemeClr val="accent3">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24" name="Oval 23">
            <a:extLst>
              <a:ext uri="{FF2B5EF4-FFF2-40B4-BE49-F238E27FC236}">
                <a16:creationId xmlns:a16="http://schemas.microsoft.com/office/drawing/2014/main" id="{A80988FF-C496-0CA7-BEF1-BC34AE38BEC9}"/>
              </a:ext>
            </a:extLst>
          </p:cNvPr>
          <p:cNvSpPr>
            <a:spLocks noChangeArrowheads="1"/>
          </p:cNvSpPr>
          <p:nvPr/>
        </p:nvSpPr>
        <p:spPr bwMode="auto">
          <a:xfrm>
            <a:off x="9686677" y="5456592"/>
            <a:ext cx="166048" cy="155723"/>
          </a:xfrm>
          <a:prstGeom prst="ellipse">
            <a:avLst/>
          </a:prstGeom>
          <a:solidFill>
            <a:schemeClr val="accent3">
              <a:lumMod val="75000"/>
            </a:schemeClr>
          </a:solidFill>
          <a:ln>
            <a:solidFill>
              <a:schemeClr val="accent3">
                <a:lumMod val="75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pic>
        <p:nvPicPr>
          <p:cNvPr id="2" name="Graphic 1" descr="Group brainstorm outline">
            <a:extLst>
              <a:ext uri="{FF2B5EF4-FFF2-40B4-BE49-F238E27FC236}">
                <a16:creationId xmlns:a16="http://schemas.microsoft.com/office/drawing/2014/main" id="{96F6D777-F9D5-8B8D-038F-EE2B0F8D1B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6914" y="1314659"/>
            <a:ext cx="914400" cy="914400"/>
          </a:xfrm>
          <a:prstGeom prst="rect">
            <a:avLst/>
          </a:prstGeom>
        </p:spPr>
      </p:pic>
      <p:pic>
        <p:nvPicPr>
          <p:cNvPr id="8" name="Graphic 7" descr="Scales of justice">
            <a:extLst>
              <a:ext uri="{FF2B5EF4-FFF2-40B4-BE49-F238E27FC236}">
                <a16:creationId xmlns:a16="http://schemas.microsoft.com/office/drawing/2014/main" id="{8BD0CB6C-7362-0A86-7756-B16C389BB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8533" y="2630969"/>
            <a:ext cx="914400" cy="914400"/>
          </a:xfrm>
          <a:prstGeom prst="rect">
            <a:avLst/>
          </a:prstGeom>
        </p:spPr>
      </p:pic>
      <p:pic>
        <p:nvPicPr>
          <p:cNvPr id="11" name="Graphic 10" descr="Warning">
            <a:extLst>
              <a:ext uri="{FF2B5EF4-FFF2-40B4-BE49-F238E27FC236}">
                <a16:creationId xmlns:a16="http://schemas.microsoft.com/office/drawing/2014/main" id="{41A8998D-1C25-A078-009B-A7AF3962F6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5287" y="4218858"/>
            <a:ext cx="1003394" cy="994046"/>
          </a:xfrm>
          <a:prstGeom prst="rect">
            <a:avLst/>
          </a:prstGeom>
        </p:spPr>
      </p:pic>
    </p:spTree>
    <p:extLst>
      <p:ext uri="{BB962C8B-B14F-4D97-AF65-F5344CB8AC3E}">
        <p14:creationId xmlns:p14="http://schemas.microsoft.com/office/powerpoint/2010/main" val="226946843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Ажлын хурал дээр ашигтай маргалдаж, зөв зөвшилцөх 4 арга - BUSINESS.MN">
            <a:extLst>
              <a:ext uri="{FF2B5EF4-FFF2-40B4-BE49-F238E27FC236}">
                <a16:creationId xmlns:a16="http://schemas.microsoft.com/office/drawing/2014/main" id="{673EBED2-13D6-F199-4B3F-B30D8DC1E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13" y="1755319"/>
            <a:ext cx="4428982" cy="2953566"/>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225926" y="740191"/>
            <a:ext cx="8449509" cy="286232"/>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457200" algn="just">
              <a:spcBef>
                <a:spcPts val="0"/>
              </a:spcBef>
              <a:spcAft>
                <a:spcPts val="750"/>
              </a:spcAft>
            </a:pPr>
            <a:r>
              <a:rPr lang="mn-MN" sz="1400" dirty="0">
                <a:solidFill>
                  <a:schemeClr val="accent2">
                    <a:lumMod val="75000"/>
                  </a:schemeClr>
                </a:solidFill>
                <a:effectLst/>
                <a:latin typeface="Arial" panose="020B0604020202020204" pitchFamily="34" charset="0"/>
                <a:ea typeface="Times New Roman" panose="02020603050405020304" pitchFamily="18" charset="0"/>
              </a:rPr>
              <a:t>Зөвлөлийн үйл ажиллагааны зохион байгуулалт</a:t>
            </a:r>
            <a:endParaRPr kumimoji="0" lang="en-US" sz="1400" i="0" u="none" strike="noStrike" kern="1200" cap="all" spc="-1"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1256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algn="ctr"/>
            <a:endParaRPr lang="en-US" dirty="0">
              <a:solidFill>
                <a:srgbClr val="002060"/>
              </a:solidFill>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B1A36CA-0C98-1DFC-CAB3-2BD1D1801926}"/>
              </a:ext>
            </a:extLst>
          </p:cNvPr>
          <p:cNvSpPr txBox="1"/>
          <p:nvPr/>
        </p:nvSpPr>
        <p:spPr>
          <a:xfrm>
            <a:off x="4442296" y="1600342"/>
            <a:ext cx="6232065" cy="3108543"/>
          </a:xfrm>
          <a:prstGeom prst="rect">
            <a:avLst/>
          </a:prstGeom>
          <a:noFill/>
        </p:spPr>
        <p:txBody>
          <a:bodyPr wrap="square" rtlCol="0">
            <a:spAutoFit/>
          </a:bodyPr>
          <a:lstStyle/>
          <a:p>
            <a:r>
              <a:rPr lang="mn-MN" sz="1400" dirty="0">
                <a:solidFill>
                  <a:srgbClr val="002060"/>
                </a:solidFill>
                <a:latin typeface="Arial" panose="020B0604020202020204" pitchFamily="34" charset="0"/>
                <a:cs typeface="Arial" panose="020B0604020202020204" pitchFamily="34" charset="0"/>
              </a:rPr>
              <a:t>Үйл ажиллагааны үндсэн хэлбэр хурал байна.</a:t>
            </a:r>
          </a:p>
          <a:p>
            <a:endParaRPr lang="mn-MN" sz="1400" dirty="0">
              <a:solidFill>
                <a:srgbClr val="002060"/>
              </a:solidFill>
              <a:latin typeface="Arial" panose="020B0604020202020204" pitchFamily="34" charset="0"/>
              <a:cs typeface="Arial" panose="020B0604020202020204" pitchFamily="34" charset="0"/>
            </a:endParaRPr>
          </a:p>
          <a:p>
            <a:pPr algn="just"/>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Хуралд гишүүдийн 70-аас доошгүй хувийн ирцтэй оролцсон тохиолдолд хурлын шийдвэрийг хүчинтэйд тооцно.</a:t>
            </a:r>
          </a:p>
          <a:p>
            <a:endPar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just"/>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Зөвлөлийн шийдвэр нь </a:t>
            </a:r>
            <a:r>
              <a:rPr lang="mn-MN"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дүгнэлт,</a:t>
            </a: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зөвлөмж,</a:t>
            </a: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шаардлага</a:t>
            </a: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байх бөгөөд тэдгээрийг бичгээр үйлдэж, хуралд оролцсон зөвлөлийн гишүүд гарын үсэг зурж албажсанаар хүчин төгөлдөр гэж үзнэ. </a:t>
            </a:r>
            <a:endParaRPr lang="mn-MN" sz="1400" dirty="0">
              <a:solidFill>
                <a:srgbClr val="002060"/>
              </a:solidFill>
              <a:latin typeface="Arial" panose="020B0604020202020204" pitchFamily="34" charset="0"/>
              <a:cs typeface="Arial" panose="020B0604020202020204" pitchFamily="34" charset="0"/>
            </a:endParaRPr>
          </a:p>
          <a:p>
            <a:endParaRPr lang="mn-MN" sz="1400" dirty="0">
              <a:solidFill>
                <a:srgbClr val="002060"/>
              </a:solidFill>
              <a:latin typeface="Arial" panose="020B0604020202020204" pitchFamily="34" charset="0"/>
              <a:cs typeface="Arial" panose="020B0604020202020204" pitchFamily="34" charset="0"/>
            </a:endParaRPr>
          </a:p>
          <a:p>
            <a:pPr algn="just"/>
            <a:r>
              <a:rPr lang="mn-MN" sz="1400" dirty="0">
                <a:solidFill>
                  <a:srgbClr val="002060"/>
                </a:solidFill>
                <a:latin typeface="Arial" panose="020B0604020202020204" pitchFamily="34" charset="0"/>
                <a:ea typeface="Calibri" panose="020F0502020204030204" pitchFamily="34" charset="0"/>
                <a:cs typeface="Arial" panose="020B0604020202020204" pitchFamily="34" charset="0"/>
              </a:rPr>
              <a:t>Г</a:t>
            </a: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ишүүд ёс зүйн зөрчилтэй холбоотой гомдол, мэдээллийг шалган шийдвэрлэх ажиллагаанд оролцохдоо УИХ-ын 2012 оны 05 дугаар тогтоолын 4 хавсралтаар баталсан мэдэгдлийг заавал бөглөх бөгөөд хүний эрх, эрх чөлөөг дээдэлж, хувь хүний болон байгууллагын нууцыг хадгална</a:t>
            </a:r>
            <a:endParaRPr lang="en-US" sz="14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D43C74-6A19-8301-674E-73205CA22AC7}"/>
              </a:ext>
            </a:extLst>
          </p:cNvPr>
          <p:cNvSpPr txBox="1"/>
          <p:nvPr/>
        </p:nvSpPr>
        <p:spPr>
          <a:xfrm>
            <a:off x="998139" y="5155005"/>
            <a:ext cx="9045768" cy="1169551"/>
          </a:xfrm>
          <a:prstGeom prst="rect">
            <a:avLst/>
          </a:prstGeom>
          <a:noFill/>
        </p:spPr>
        <p:txBody>
          <a:bodyPr wrap="square" rtlCol="0">
            <a:spAutoFit/>
          </a:bodyPr>
          <a:lstStyle/>
          <a:p>
            <a:pPr algn="just"/>
            <a:r>
              <a:rPr lang="mn-MN" sz="1400" dirty="0">
                <a:solidFill>
                  <a:schemeClr val="accent1">
                    <a:lumMod val="75000"/>
                  </a:schemeClr>
                </a:solidFill>
                <a:effectLst/>
                <a:latin typeface="Arial" panose="020B0604020202020204" pitchFamily="34" charset="0"/>
                <a:ea typeface="Calibri" panose="020F0502020204030204" pitchFamily="34" charset="0"/>
              </a:rPr>
              <a:t>Зөвлөлд ирүүлсэн гомдол, мэдээлэл, илэрсэн зөрчил нь зөвлөлийн гишүүн, түүний хамаарал бүхий этгээдийн хувийн ашиг сонирхлыг хөндсөн болон зөвлөлийн гишүүн өөрөө гомдол мэдээллийг гаргасан бол тухайн гомдол, мэдээллийг шалгаж, шийдвэрлэхэд гишүүн өөрөө оролцохоос татгалзах үүрэгтэй. Олон нийтийн зүгээс гишүүнийг өргөдөл гомдолд холбогдсон этгээдтэй “ашиг сонирхлын зөрчилтэй” гэж ойлгохуйц нөхцөл байдал үүсвэл шалгах ажиллагаанд оролцохоос татгалзаж болно</a:t>
            </a:r>
            <a:endParaRPr lang="en-US" sz="1400" dirty="0">
              <a:solidFill>
                <a:schemeClr val="accent1">
                  <a:lumMod val="75000"/>
                </a:schemeClr>
              </a:solidFill>
            </a:endParaRPr>
          </a:p>
        </p:txBody>
      </p:sp>
      <p:pic>
        <p:nvPicPr>
          <p:cNvPr id="12" name="Graphic 11" descr="Checkbox Crossed with solid fill">
            <a:extLst>
              <a:ext uri="{FF2B5EF4-FFF2-40B4-BE49-F238E27FC236}">
                <a16:creationId xmlns:a16="http://schemas.microsoft.com/office/drawing/2014/main" id="{FBFF6AB0-A7ED-BBBD-3044-13024B2515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912" y="5229269"/>
            <a:ext cx="914400" cy="914400"/>
          </a:xfrm>
          <a:prstGeom prst="rect">
            <a:avLst/>
          </a:prstGeom>
        </p:spPr>
      </p:pic>
      <p:pic>
        <p:nvPicPr>
          <p:cNvPr id="18" name="Graphic 17" descr="Help outline">
            <a:extLst>
              <a:ext uri="{FF2B5EF4-FFF2-40B4-BE49-F238E27FC236}">
                <a16:creationId xmlns:a16="http://schemas.microsoft.com/office/drawing/2014/main" id="{2DF3E0AF-4C40-1655-BD5D-C740384DCF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1866" y="3094760"/>
            <a:ext cx="468248" cy="425669"/>
          </a:xfrm>
          <a:prstGeom prst="rect">
            <a:avLst/>
          </a:prstGeom>
        </p:spPr>
      </p:pic>
    </p:spTree>
    <p:extLst>
      <p:ext uri="{BB962C8B-B14F-4D97-AF65-F5344CB8AC3E}">
        <p14:creationId xmlns:p14="http://schemas.microsoft.com/office/powerpoint/2010/main" val="22891703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89017" y="292637"/>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0793" y="76637"/>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10" name="Group 109">
            <a:extLst>
              <a:ext uri="{FF2B5EF4-FFF2-40B4-BE49-F238E27FC236}">
                <a16:creationId xmlns:a16="http://schemas.microsoft.com/office/drawing/2014/main" id="{0B2C84E3-120B-14CF-A3DC-3DBC4456C2E6}"/>
              </a:ext>
            </a:extLst>
          </p:cNvPr>
          <p:cNvGrpSpPr/>
          <p:nvPr/>
        </p:nvGrpSpPr>
        <p:grpSpPr>
          <a:xfrm>
            <a:off x="3025434" y="220576"/>
            <a:ext cx="614760" cy="614761"/>
            <a:chOff x="5352648" y="1265806"/>
            <a:chExt cx="615765" cy="615764"/>
          </a:xfrm>
        </p:grpSpPr>
        <p:sp>
          <p:nvSpPr>
            <p:cNvPr id="111" name="Oval 110">
              <a:extLst>
                <a:ext uri="{FF2B5EF4-FFF2-40B4-BE49-F238E27FC236}">
                  <a16:creationId xmlns:a16="http://schemas.microsoft.com/office/drawing/2014/main" id="{9DD4B5E2-5760-4657-8272-B9DB7FB7DA4A}"/>
                </a:ext>
              </a:extLst>
            </p:cNvPr>
            <p:cNvSpPr/>
            <p:nvPr/>
          </p:nvSpPr>
          <p:spPr>
            <a:xfrm>
              <a:off x="5352648" y="1265806"/>
              <a:ext cx="615765" cy="61576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12" name="Picture 6" descr="Connections">
              <a:extLst>
                <a:ext uri="{FF2B5EF4-FFF2-40B4-BE49-F238E27FC236}">
                  <a16:creationId xmlns:a16="http://schemas.microsoft.com/office/drawing/2014/main" id="{83C7DF33-AC99-4D17-A12D-284AC1EB6C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63071" y="1349013"/>
              <a:ext cx="432706" cy="432705"/>
            </a:xfrm>
            <a:prstGeom prst="rect">
              <a:avLst/>
            </a:prstGeom>
          </p:spPr>
        </p:pic>
      </p:grpSp>
      <p:grpSp>
        <p:nvGrpSpPr>
          <p:cNvPr id="113" name="Group 112">
            <a:extLst>
              <a:ext uri="{FF2B5EF4-FFF2-40B4-BE49-F238E27FC236}">
                <a16:creationId xmlns:a16="http://schemas.microsoft.com/office/drawing/2014/main" id="{8551F207-671F-93D2-5D3A-01506C38CB49}"/>
              </a:ext>
            </a:extLst>
          </p:cNvPr>
          <p:cNvGrpSpPr/>
          <p:nvPr/>
        </p:nvGrpSpPr>
        <p:grpSpPr>
          <a:xfrm>
            <a:off x="2199576" y="201255"/>
            <a:ext cx="614761" cy="614759"/>
            <a:chOff x="5352648" y="1265806"/>
            <a:chExt cx="615765" cy="615764"/>
          </a:xfrm>
        </p:grpSpPr>
        <p:sp>
          <p:nvSpPr>
            <p:cNvPr id="114" name="Oval 113">
              <a:extLst>
                <a:ext uri="{FF2B5EF4-FFF2-40B4-BE49-F238E27FC236}">
                  <a16:creationId xmlns:a16="http://schemas.microsoft.com/office/drawing/2014/main" id="{481D8F8A-5E0D-4555-1731-8E66F232D8F8}"/>
                </a:ext>
              </a:extLst>
            </p:cNvPr>
            <p:cNvSpPr/>
            <p:nvPr/>
          </p:nvSpPr>
          <p:spPr>
            <a:xfrm>
              <a:off x="5352648" y="1265806"/>
              <a:ext cx="615765" cy="61576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5" name="Picture 16" descr="Classroom">
              <a:extLst>
                <a:ext uri="{FF2B5EF4-FFF2-40B4-BE49-F238E27FC236}">
                  <a16:creationId xmlns:a16="http://schemas.microsoft.com/office/drawing/2014/main" id="{9BB67A32-72E8-8423-49DA-E89F5AE8E5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18402" y="1388805"/>
              <a:ext cx="432706" cy="432706"/>
            </a:xfrm>
            <a:prstGeom prst="rect">
              <a:avLst/>
            </a:prstGeom>
          </p:spPr>
        </p:pic>
      </p:grpSp>
      <p:grpSp>
        <p:nvGrpSpPr>
          <p:cNvPr id="116" name="Group 115">
            <a:extLst>
              <a:ext uri="{FF2B5EF4-FFF2-40B4-BE49-F238E27FC236}">
                <a16:creationId xmlns:a16="http://schemas.microsoft.com/office/drawing/2014/main" id="{F3784E6F-9B44-7D66-6200-854EEE9F612C}"/>
              </a:ext>
            </a:extLst>
          </p:cNvPr>
          <p:cNvGrpSpPr/>
          <p:nvPr/>
        </p:nvGrpSpPr>
        <p:grpSpPr>
          <a:xfrm>
            <a:off x="1354857" y="201255"/>
            <a:ext cx="614759" cy="614761"/>
            <a:chOff x="5352648" y="1265806"/>
            <a:chExt cx="615765" cy="615764"/>
          </a:xfrm>
        </p:grpSpPr>
        <p:sp>
          <p:nvSpPr>
            <p:cNvPr id="117" name="Oval 116">
              <a:extLst>
                <a:ext uri="{FF2B5EF4-FFF2-40B4-BE49-F238E27FC236}">
                  <a16:creationId xmlns:a16="http://schemas.microsoft.com/office/drawing/2014/main" id="{2C864CCC-383C-A86F-79BB-B773B9FF8DAB}"/>
                </a:ext>
              </a:extLst>
            </p:cNvPr>
            <p:cNvSpPr/>
            <p:nvPr/>
          </p:nvSpPr>
          <p:spPr>
            <a:xfrm>
              <a:off x="5352648" y="1265806"/>
              <a:ext cx="615765" cy="61576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8" name="Picture 16" descr="Professor">
              <a:extLst>
                <a:ext uri="{FF2B5EF4-FFF2-40B4-BE49-F238E27FC236}">
                  <a16:creationId xmlns:a16="http://schemas.microsoft.com/office/drawing/2014/main" id="{120A38B4-FE92-DE2C-15AA-B666AEDDB9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18402" y="1388806"/>
              <a:ext cx="432706" cy="432704"/>
            </a:xfrm>
            <a:prstGeom prst="rect">
              <a:avLst/>
            </a:prstGeom>
          </p:spPr>
        </p:pic>
      </p:gr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23696" y="1450900"/>
            <a:ext cx="3986623"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4">
            <a:extLst>
              <a:ext uri="{FF2B5EF4-FFF2-40B4-BE49-F238E27FC236}">
                <a16:creationId xmlns:a16="http://schemas.microsoft.com/office/drawing/2014/main" id="{AD72BC25-858A-F90C-3D8B-4F0893BBC2BB}"/>
              </a:ext>
            </a:extLst>
          </p:cNvPr>
          <p:cNvSpPr txBox="1">
            <a:spLocks noChangeArrowheads="1"/>
          </p:cNvSpPr>
          <p:nvPr/>
        </p:nvSpPr>
        <p:spPr bwMode="auto">
          <a:xfrm>
            <a:off x="4779522" y="2345788"/>
            <a:ext cx="4959719" cy="1881990"/>
          </a:xfrm>
          <a:prstGeom prst="rect">
            <a:avLst/>
          </a:prstGeom>
          <a:noFill/>
          <a:ln>
            <a:noFill/>
          </a:ln>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ctr" eaLnBrk="0" fontAlgn="base" hangingPunct="0">
              <a:lnSpc>
                <a:spcPct val="150000"/>
              </a:lnSpc>
              <a:spcBef>
                <a:spcPct val="0"/>
              </a:spcBef>
              <a:spcAft>
                <a:spcPct val="0"/>
              </a:spcAft>
              <a:defRPr/>
            </a:pPr>
            <a:r>
              <a:rPr lang="mn-MN" alt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БОЛОВСРОЛ, ШИНЖЛЭХ УХААНЫ САЙДЫН 2022 ОНЫ “ДҮРЭМ, ЖУРАМ ШИНЭЧЛЭН БАТЛАХ ТУХАЙ”</a:t>
            </a:r>
          </a:p>
          <a:p>
            <a:pPr marL="0" indent="0" algn="ctr" eaLnBrk="0" fontAlgn="base" hangingPunct="0">
              <a:lnSpc>
                <a:spcPct val="150000"/>
              </a:lnSpc>
              <a:spcBef>
                <a:spcPct val="0"/>
              </a:spcBef>
              <a:spcAft>
                <a:spcPct val="0"/>
              </a:spcAft>
              <a:defRPr/>
            </a:pPr>
            <a:r>
              <a:rPr lang="mn-MN" alt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 А/545 ДУГААР ТУШААЛ</a:t>
            </a:r>
          </a:p>
        </p:txBody>
      </p:sp>
      <p:sp>
        <p:nvSpPr>
          <p:cNvPr id="123" name="TextBox 14">
            <a:extLst>
              <a:ext uri="{FF2B5EF4-FFF2-40B4-BE49-F238E27FC236}">
                <a16:creationId xmlns:a16="http://schemas.microsoft.com/office/drawing/2014/main" id="{3172A121-17A9-F008-1CC4-97FA5ED89E4F}"/>
              </a:ext>
            </a:extLst>
          </p:cNvPr>
          <p:cNvSpPr txBox="1">
            <a:spLocks noChangeArrowheads="1"/>
          </p:cNvSpPr>
          <p:nvPr/>
        </p:nvSpPr>
        <p:spPr bwMode="auto">
          <a:xfrm>
            <a:off x="-654918" y="1070557"/>
            <a:ext cx="4444985" cy="369332"/>
          </a:xfrm>
          <a:prstGeom prst="rect">
            <a:avLst/>
          </a:prstGeom>
          <a:noFill/>
        </p:spPr>
        <p:txBody>
          <a:bodyPr wrap="square">
            <a:spAutoFit/>
          </a:bodyPr>
          <a:lstStyle>
            <a:defPPr>
              <a:defRPr lang="en-US"/>
            </a:defPPr>
            <a:lvl1pPr algn="r">
              <a:lnSpc>
                <a:spcPct val="90000"/>
              </a:lnSpc>
              <a:tabLst>
                <a:tab pos="0" algn="l"/>
              </a:tabLst>
              <a:defRPr sz="2400" b="1" spc="-1">
                <a:solidFill>
                  <a:srgbClr val="C00000"/>
                </a:solidFill>
                <a:latin typeface="Arial"/>
                <a:cs typeface="Arial"/>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mn-MN" altLang="en-US" sz="2000" dirty="0">
                <a:solidFill>
                  <a:schemeClr val="accent2">
                    <a:lumMod val="75000"/>
                  </a:schemeClr>
                </a:solidFill>
              </a:rPr>
              <a:t>Мэргэжлийн ёс зүйн дүрэм </a:t>
            </a:r>
          </a:p>
        </p:txBody>
      </p:sp>
      <p:sp>
        <p:nvSpPr>
          <p:cNvPr id="2" name="Oval 1">
            <a:extLst>
              <a:ext uri="{FF2B5EF4-FFF2-40B4-BE49-F238E27FC236}">
                <a16:creationId xmlns:a16="http://schemas.microsoft.com/office/drawing/2014/main" id="{262695C5-E09A-2CAE-04F7-B83BDFF5EEA6}"/>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28DF48-8A89-1ABE-67CE-EA60C879FAD7}"/>
              </a:ext>
            </a:extLst>
          </p:cNvPr>
          <p:cNvPicPr>
            <a:picLocks noChangeAspect="1"/>
          </p:cNvPicPr>
          <p:nvPr/>
        </p:nvPicPr>
        <p:blipFill>
          <a:blip r:embed="rId8"/>
          <a:stretch>
            <a:fillRect/>
          </a:stretch>
        </p:blipFill>
        <p:spPr>
          <a:xfrm>
            <a:off x="382967" y="1675109"/>
            <a:ext cx="3569668" cy="4724483"/>
          </a:xfrm>
          <a:prstGeom prst="rect">
            <a:avLst/>
          </a:prstGeom>
        </p:spPr>
      </p:pic>
      <p:cxnSp>
        <p:nvCxnSpPr>
          <p:cNvPr id="8" name="Straight Connector 7">
            <a:extLst>
              <a:ext uri="{FF2B5EF4-FFF2-40B4-BE49-F238E27FC236}">
                <a16:creationId xmlns:a16="http://schemas.microsoft.com/office/drawing/2014/main" id="{C945CB60-BFB3-B6BF-972E-4FF611E7E251}"/>
              </a:ext>
            </a:extLst>
          </p:cNvPr>
          <p:cNvCxnSpPr>
            <a:cxnSpLocks/>
          </p:cNvCxnSpPr>
          <p:nvPr/>
        </p:nvCxnSpPr>
        <p:spPr>
          <a:xfrm>
            <a:off x="4163551" y="6391381"/>
            <a:ext cx="6066971"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14">
            <a:extLst>
              <a:ext uri="{FF2B5EF4-FFF2-40B4-BE49-F238E27FC236}">
                <a16:creationId xmlns:a16="http://schemas.microsoft.com/office/drawing/2014/main" id="{81314FB8-830B-A390-3EAE-7A8AC5925B25}"/>
              </a:ext>
            </a:extLst>
          </p:cNvPr>
          <p:cNvSpPr txBox="1">
            <a:spLocks noChangeArrowheads="1"/>
          </p:cNvSpPr>
          <p:nvPr/>
        </p:nvSpPr>
        <p:spPr bwMode="auto">
          <a:xfrm>
            <a:off x="2551770" y="5812715"/>
            <a:ext cx="7852939" cy="369332"/>
          </a:xfrm>
          <a:prstGeom prst="rect">
            <a:avLst/>
          </a:prstGeom>
          <a:noFill/>
        </p:spPr>
        <p:txBody>
          <a:bodyPr wrap="square">
            <a:spAutoFit/>
          </a:bodyPr>
          <a:lstStyle>
            <a:defPPr>
              <a:defRPr lang="en-US"/>
            </a:defPPr>
            <a:lvl1pPr algn="r">
              <a:lnSpc>
                <a:spcPct val="90000"/>
              </a:lnSpc>
              <a:tabLst>
                <a:tab pos="0" algn="l"/>
              </a:tabLst>
              <a:defRPr sz="2400" b="1" spc="-1">
                <a:solidFill>
                  <a:srgbClr val="C00000"/>
                </a:solidFill>
                <a:latin typeface="Arial"/>
                <a:cs typeface="Arial"/>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mn-MN" altLang="en-US" sz="2000" dirty="0">
                <a:solidFill>
                  <a:schemeClr val="accent2">
                    <a:lumMod val="75000"/>
                  </a:schemeClr>
                </a:solidFill>
              </a:rPr>
              <a:t>Ёс зүйн  зөвлөлийн ажиллах үлгэрчилсэн журам  </a:t>
            </a:r>
          </a:p>
        </p:txBody>
      </p:sp>
      <p:pic>
        <p:nvPicPr>
          <p:cNvPr id="4" name="Graphic 3" descr="Target Audience">
            <a:extLst>
              <a:ext uri="{FF2B5EF4-FFF2-40B4-BE49-F238E27FC236}">
                <a16:creationId xmlns:a16="http://schemas.microsoft.com/office/drawing/2014/main" id="{BE13EF7A-8443-BC91-97DF-5C78A9F87D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20512" y="393204"/>
            <a:ext cx="725693" cy="725693"/>
          </a:xfrm>
          <a:prstGeom prst="rect">
            <a:avLst/>
          </a:prstGeom>
        </p:spPr>
      </p:pic>
    </p:spTree>
    <p:extLst>
      <p:ext uri="{BB962C8B-B14F-4D97-AF65-F5344CB8AC3E}">
        <p14:creationId xmlns:p14="http://schemas.microsoft.com/office/powerpoint/2010/main" val="384140057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325441" y="613450"/>
            <a:ext cx="10188289" cy="286232"/>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indent="457200" algn="just">
              <a:spcBef>
                <a:spcPts val="0"/>
              </a:spcBef>
              <a:spcAft>
                <a:spcPts val="750"/>
              </a:spcAft>
            </a:pPr>
            <a:r>
              <a:rPr lang="mn-MN" sz="1400" dirty="0">
                <a:solidFill>
                  <a:schemeClr val="accent2">
                    <a:lumMod val="75000"/>
                  </a:schemeClr>
                </a:solidFill>
                <a:effectLst/>
                <a:latin typeface="Arial" panose="020B0604020202020204" pitchFamily="34" charset="0"/>
                <a:ea typeface="Times New Roman" panose="02020603050405020304" pitchFamily="18" charset="0"/>
              </a:rPr>
              <a:t>4. Ёс зүйн зөрчлийн тухай гомдол, мэдээлэл гаргах, хүлээж авах</a:t>
            </a:r>
            <a:endParaRPr lang="en-US" sz="14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178033" y="965560"/>
            <a:ext cx="9889121" cy="5215"/>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algn="ctr"/>
            <a:endParaRPr lang="en-US" dirty="0">
              <a:solidFill>
                <a:srgbClr val="002060"/>
              </a:solidFill>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3CBBC6F-82CE-D4C1-E9A8-B738195CFB97}"/>
              </a:ext>
            </a:extLst>
          </p:cNvPr>
          <p:cNvSpPr txBox="1"/>
          <p:nvPr/>
        </p:nvSpPr>
        <p:spPr>
          <a:xfrm>
            <a:off x="178033" y="1082834"/>
            <a:ext cx="9889121"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mn-MN" sz="1800" dirty="0">
                <a:solidFill>
                  <a:schemeClr val="accent1">
                    <a:lumMod val="50000"/>
                  </a:schemeClr>
                </a:solidFill>
                <a:effectLst/>
                <a:latin typeface="Arial" panose="020B0604020202020204" pitchFamily="34" charset="0"/>
                <a:ea typeface="Calibri" panose="020F0502020204030204" pitchFamily="34" charset="0"/>
              </a:rPr>
              <a:t>Зөрчлийг шалгах үндэслэл </a:t>
            </a:r>
            <a:endParaRPr lang="en-US" dirty="0">
              <a:solidFill>
                <a:schemeClr val="accent1">
                  <a:lumMod val="50000"/>
                </a:schemeClr>
              </a:solidFill>
            </a:endParaRPr>
          </a:p>
        </p:txBody>
      </p:sp>
      <p:sp>
        <p:nvSpPr>
          <p:cNvPr id="25" name="TextBox 24">
            <a:extLst>
              <a:ext uri="{FF2B5EF4-FFF2-40B4-BE49-F238E27FC236}">
                <a16:creationId xmlns:a16="http://schemas.microsoft.com/office/drawing/2014/main" id="{9760B31C-52F5-234D-6AE4-3A67FB3D51DC}"/>
              </a:ext>
            </a:extLst>
          </p:cNvPr>
          <p:cNvSpPr txBox="1"/>
          <p:nvPr/>
        </p:nvSpPr>
        <p:spPr>
          <a:xfrm>
            <a:off x="202437" y="1709980"/>
            <a:ext cx="329931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mn-MN" sz="1400" dirty="0">
                <a:solidFill>
                  <a:schemeClr val="accent1">
                    <a:lumMod val="75000"/>
                  </a:schemeClr>
                </a:solidFill>
                <a:effectLst/>
                <a:latin typeface="Arial" panose="020B0604020202020204" pitchFamily="34" charset="0"/>
                <a:ea typeface="Calibri" panose="020F0502020204030204" pitchFamily="34" charset="0"/>
              </a:rPr>
              <a:t>суралцагч, иргэн, аж ахуйн нэгж, байгууллагаас ирүүлсэн гомдол, мэдээлэл</a:t>
            </a:r>
            <a:endParaRPr lang="mn-MN" sz="1050" dirty="0">
              <a:solidFill>
                <a:srgbClr val="00B0F0"/>
              </a:solidFill>
              <a:latin typeface="Arial" panose="020B0604020202020204" pitchFamily="34" charset="0"/>
              <a:ea typeface="Times New Roman" panose="02020603050405020304" pitchFamily="18" charset="0"/>
            </a:endParaRPr>
          </a:p>
        </p:txBody>
      </p:sp>
      <p:sp>
        <p:nvSpPr>
          <p:cNvPr id="27" name="TextBox 26">
            <a:extLst>
              <a:ext uri="{FF2B5EF4-FFF2-40B4-BE49-F238E27FC236}">
                <a16:creationId xmlns:a16="http://schemas.microsoft.com/office/drawing/2014/main" id="{1C23DE09-B3E6-8392-2FC2-1C101AA4EE9B}"/>
              </a:ext>
            </a:extLst>
          </p:cNvPr>
          <p:cNvSpPr txBox="1"/>
          <p:nvPr/>
        </p:nvSpPr>
        <p:spPr>
          <a:xfrm>
            <a:off x="452855" y="3966317"/>
            <a:ext cx="9614299" cy="307777"/>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 Ёс зүйн зөвлөлд </a:t>
            </a:r>
            <a:r>
              <a:rPr lang="mn-MN" sz="1400" b="1" dirty="0">
                <a:solidFill>
                  <a:srgbClr val="FF0000"/>
                </a:solidFill>
                <a:latin typeface="Arial" panose="020B0604020202020204" pitchFamily="34" charset="0"/>
                <a:cs typeface="Arial" panose="020B0604020202020204" pitchFamily="34" charset="0"/>
              </a:rPr>
              <a:t>/ </a:t>
            </a:r>
            <a:r>
              <a:rPr lang="mn-MN" sz="1400" b="1" dirty="0">
                <a:solidFill>
                  <a:schemeClr val="accent1">
                    <a:lumMod val="50000"/>
                  </a:schemeClr>
                </a:solidFill>
                <a:latin typeface="Arial" panose="020B0604020202020204" pitchFamily="34" charset="0"/>
                <a:cs typeface="Arial" panose="020B0604020202020204" pitchFamily="34" charset="0"/>
              </a:rPr>
              <a:t>Томилох эрх бүхий албан тушаалтанд</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
        <p:nvSpPr>
          <p:cNvPr id="7168" name="TextBox 7167">
            <a:extLst>
              <a:ext uri="{FF2B5EF4-FFF2-40B4-BE49-F238E27FC236}">
                <a16:creationId xmlns:a16="http://schemas.microsoft.com/office/drawing/2014/main" id="{AE9AA00D-F468-EEF8-8764-2F96FC393E6C}"/>
              </a:ext>
            </a:extLst>
          </p:cNvPr>
          <p:cNvSpPr txBox="1"/>
          <p:nvPr/>
        </p:nvSpPr>
        <p:spPr>
          <a:xfrm>
            <a:off x="3719654" y="1714869"/>
            <a:ext cx="3160298"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a:endParaRPr lang="en-US" sz="1400" dirty="0">
              <a:solidFill>
                <a:schemeClr val="accent1">
                  <a:lumMod val="75000"/>
                </a:schemeClr>
              </a:solidFill>
              <a:latin typeface="Arial" panose="020B0604020202020204" pitchFamily="34" charset="0"/>
              <a:ea typeface="Calibri" panose="020F0502020204030204" pitchFamily="34" charset="0"/>
            </a:endParaRPr>
          </a:p>
          <a:p>
            <a:pPr algn="r"/>
            <a:endParaRPr lang="en-US" sz="1400" dirty="0">
              <a:solidFill>
                <a:schemeClr val="accent1">
                  <a:lumMod val="75000"/>
                </a:schemeClr>
              </a:solidFill>
              <a:effectLst/>
              <a:latin typeface="Arial" panose="020B0604020202020204" pitchFamily="34" charset="0"/>
              <a:ea typeface="Calibri" panose="020F0502020204030204" pitchFamily="34" charset="0"/>
            </a:endParaRPr>
          </a:p>
          <a:p>
            <a:pPr algn="r"/>
            <a:endParaRPr lang="en-US" sz="1400" dirty="0">
              <a:solidFill>
                <a:schemeClr val="accent1">
                  <a:lumMod val="75000"/>
                </a:schemeClr>
              </a:solidFill>
              <a:latin typeface="Arial" panose="020B0604020202020204" pitchFamily="34" charset="0"/>
              <a:ea typeface="Calibri" panose="020F0502020204030204" pitchFamily="34" charset="0"/>
            </a:endParaRPr>
          </a:p>
          <a:p>
            <a:pPr algn="r"/>
            <a:r>
              <a:rPr lang="mn-MN" sz="1400" dirty="0">
                <a:solidFill>
                  <a:schemeClr val="accent1">
                    <a:lumMod val="75000"/>
                  </a:schemeClr>
                </a:solidFill>
                <a:effectLst/>
                <a:latin typeface="Arial" panose="020B0604020202020204" pitchFamily="34" charset="0"/>
                <a:ea typeface="Calibri" panose="020F0502020204030204" pitchFamily="34" charset="0"/>
              </a:rPr>
              <a:t> </a:t>
            </a:r>
            <a:endParaRPr lang="en-US" sz="1400" dirty="0">
              <a:solidFill>
                <a:schemeClr val="accent1">
                  <a:lumMod val="75000"/>
                </a:schemeClr>
              </a:solidFill>
              <a:effectLst/>
              <a:latin typeface="Arial" panose="020B0604020202020204" pitchFamily="34" charset="0"/>
              <a:ea typeface="Calibri" panose="020F0502020204030204" pitchFamily="34" charset="0"/>
            </a:endParaRPr>
          </a:p>
          <a:p>
            <a:pPr algn="just"/>
            <a:endParaRPr lang="en-US" sz="1400" dirty="0">
              <a:solidFill>
                <a:schemeClr val="accent1">
                  <a:lumMod val="75000"/>
                </a:schemeClr>
              </a:solidFill>
              <a:latin typeface="Arial" panose="020B0604020202020204" pitchFamily="34" charset="0"/>
              <a:ea typeface="Calibri" panose="020F0502020204030204" pitchFamily="34" charset="0"/>
            </a:endParaRPr>
          </a:p>
          <a:p>
            <a:pPr algn="just"/>
            <a:endParaRPr lang="en-US" sz="1400" dirty="0">
              <a:solidFill>
                <a:schemeClr val="accent1">
                  <a:lumMod val="75000"/>
                </a:schemeClr>
              </a:solidFill>
              <a:latin typeface="Arial" panose="020B0604020202020204" pitchFamily="34" charset="0"/>
              <a:ea typeface="Calibri" panose="020F0502020204030204" pitchFamily="34" charset="0"/>
            </a:endParaRPr>
          </a:p>
          <a:p>
            <a:pPr algn="just"/>
            <a:endParaRPr lang="en-US" sz="1400" dirty="0">
              <a:solidFill>
                <a:schemeClr val="accent1">
                  <a:lumMod val="75000"/>
                </a:schemeClr>
              </a:solidFill>
              <a:latin typeface="Arial" panose="020B0604020202020204" pitchFamily="34" charset="0"/>
              <a:ea typeface="Calibri" panose="020F0502020204030204" pitchFamily="34" charset="0"/>
            </a:endParaRPr>
          </a:p>
        </p:txBody>
      </p:sp>
      <p:sp>
        <p:nvSpPr>
          <p:cNvPr id="7171" name="TextBox 7170">
            <a:extLst>
              <a:ext uri="{FF2B5EF4-FFF2-40B4-BE49-F238E27FC236}">
                <a16:creationId xmlns:a16="http://schemas.microsoft.com/office/drawing/2014/main" id="{BECBAA0B-C936-1BF7-794E-6F70CCBC45DA}"/>
              </a:ext>
            </a:extLst>
          </p:cNvPr>
          <p:cNvSpPr txBox="1"/>
          <p:nvPr/>
        </p:nvSpPr>
        <p:spPr>
          <a:xfrm>
            <a:off x="7128698" y="1709980"/>
            <a:ext cx="2877351"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mn-MN" sz="1400" dirty="0">
                <a:solidFill>
                  <a:schemeClr val="accent1">
                    <a:lumMod val="75000"/>
                  </a:schemeClr>
                </a:solidFill>
                <a:effectLst/>
                <a:latin typeface="Arial" panose="020B0604020202020204" pitchFamily="34" charset="0"/>
                <a:ea typeface="Calibri" panose="020F0502020204030204" pitchFamily="34" charset="0"/>
              </a:rPr>
              <a:t>байгууллагын дотоод  үйл ажиллагаа, хяналт-шинжилгээ, үнэлгээгээр илэрсэн мэдээ, баримт </a:t>
            </a:r>
          </a:p>
          <a:p>
            <a:pPr algn="just"/>
            <a:endParaRPr lang="mn-MN" sz="1400" dirty="0">
              <a:solidFill>
                <a:schemeClr val="accent1">
                  <a:lumMod val="75000"/>
                </a:schemeClr>
              </a:solidFill>
              <a:latin typeface="Arial" panose="020B0604020202020204" pitchFamily="34" charset="0"/>
            </a:endParaRPr>
          </a:p>
          <a:p>
            <a:pPr algn="just"/>
            <a:endParaRPr lang="mn-MN" sz="1400" dirty="0">
              <a:solidFill>
                <a:schemeClr val="accent1">
                  <a:lumMod val="75000"/>
                </a:schemeClr>
              </a:solidFill>
              <a:latin typeface="Arial" panose="020B0604020202020204" pitchFamily="34" charset="0"/>
            </a:endParaRPr>
          </a:p>
          <a:p>
            <a:pPr algn="just"/>
            <a:endParaRPr lang="en-US" sz="1400" dirty="0">
              <a:solidFill>
                <a:schemeClr val="accent1">
                  <a:lumMod val="75000"/>
                </a:schemeClr>
              </a:solidFill>
            </a:endParaRPr>
          </a:p>
        </p:txBody>
      </p:sp>
      <p:sp>
        <p:nvSpPr>
          <p:cNvPr id="7173" name="TextBox 7172">
            <a:extLst>
              <a:ext uri="{FF2B5EF4-FFF2-40B4-BE49-F238E27FC236}">
                <a16:creationId xmlns:a16="http://schemas.microsoft.com/office/drawing/2014/main" id="{037929F6-0043-AFD0-D10F-166E3B647A17}"/>
              </a:ext>
            </a:extLst>
          </p:cNvPr>
          <p:cNvSpPr txBox="1"/>
          <p:nvPr/>
        </p:nvSpPr>
        <p:spPr>
          <a:xfrm>
            <a:off x="6170070" y="4408798"/>
            <a:ext cx="383597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mn-MN" sz="1200" dirty="0">
                <a:solidFill>
                  <a:schemeClr val="accent1">
                    <a:lumMod val="75000"/>
                  </a:schemeClr>
                </a:solidFill>
                <a:effectLst/>
                <a:latin typeface="Arial" panose="020B0604020202020204" pitchFamily="34" charset="0"/>
                <a:ea typeface="Calibri" panose="020F0502020204030204" pitchFamily="34" charset="0"/>
              </a:rPr>
              <a:t>Томилох эрх бүхий албан тушаалтан нь байгууллагын бичиг хэргээр хүлээн авсан ёс зүйн зөрчлийн гомдол, мэдээлэл, хэвлэл, мэдээллийн хэрэгсэл, олон нийтийн сүлжээнд нийтлэгдсэн, тухайн байгууллагын дотоод  үйл ажиллагаа, хяналт-шинжилгээ, үнэлгээгээр илэрсэн мэдээ, баримтыг  ажлын 1-2 өдөрт багтаан ёс зүйн зөвлөлд шалгуулахаар шилжүүлнэ. </a:t>
            </a:r>
          </a:p>
          <a:p>
            <a:pPr algn="just"/>
            <a:endParaRPr lang="mn-MN" sz="1200" dirty="0">
              <a:solidFill>
                <a:schemeClr val="accent1">
                  <a:lumMod val="75000"/>
                </a:schemeClr>
              </a:solidFill>
              <a:latin typeface="Arial" panose="020B0604020202020204" pitchFamily="34" charset="0"/>
            </a:endParaRPr>
          </a:p>
        </p:txBody>
      </p:sp>
      <p:sp>
        <p:nvSpPr>
          <p:cNvPr id="6" name="Arrow: Down 5">
            <a:extLst>
              <a:ext uri="{FF2B5EF4-FFF2-40B4-BE49-F238E27FC236}">
                <a16:creationId xmlns:a16="http://schemas.microsoft.com/office/drawing/2014/main" id="{BA6DC257-406C-DCD1-3097-E5A148E630BC}"/>
              </a:ext>
            </a:extLst>
          </p:cNvPr>
          <p:cNvSpPr/>
          <p:nvPr/>
        </p:nvSpPr>
        <p:spPr>
          <a:xfrm>
            <a:off x="1982622" y="1469605"/>
            <a:ext cx="193650" cy="241519"/>
          </a:xfrm>
          <a:prstGeom prst="down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7" name="Arrow: Down 6">
            <a:extLst>
              <a:ext uri="{FF2B5EF4-FFF2-40B4-BE49-F238E27FC236}">
                <a16:creationId xmlns:a16="http://schemas.microsoft.com/office/drawing/2014/main" id="{F38EDC9A-0AA2-874E-1AF9-AE6472C2FF5C}"/>
              </a:ext>
            </a:extLst>
          </p:cNvPr>
          <p:cNvSpPr/>
          <p:nvPr/>
        </p:nvSpPr>
        <p:spPr>
          <a:xfrm>
            <a:off x="5235377" y="1459059"/>
            <a:ext cx="193650" cy="241519"/>
          </a:xfrm>
          <a:prstGeom prst="down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8" name="Arrow: Down 7">
            <a:extLst>
              <a:ext uri="{FF2B5EF4-FFF2-40B4-BE49-F238E27FC236}">
                <a16:creationId xmlns:a16="http://schemas.microsoft.com/office/drawing/2014/main" id="{0961C7E2-E24C-D369-2FDD-0E0148A03161}"/>
              </a:ext>
            </a:extLst>
          </p:cNvPr>
          <p:cNvSpPr/>
          <p:nvPr/>
        </p:nvSpPr>
        <p:spPr>
          <a:xfrm>
            <a:off x="8669720" y="1469604"/>
            <a:ext cx="193650" cy="241519"/>
          </a:xfrm>
          <a:prstGeom prst="down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accent1">
                  <a:lumMod val="20000"/>
                  <a:lumOff val="80000"/>
                </a:schemeClr>
              </a:solidFill>
            </a:endParaRPr>
          </a:p>
        </p:txBody>
      </p:sp>
      <p:sp>
        <p:nvSpPr>
          <p:cNvPr id="9" name="Right Brace 8">
            <a:extLst>
              <a:ext uri="{FF2B5EF4-FFF2-40B4-BE49-F238E27FC236}">
                <a16:creationId xmlns:a16="http://schemas.microsoft.com/office/drawing/2014/main" id="{A2087816-83B8-605E-8B2B-50B06AC5978B}"/>
              </a:ext>
            </a:extLst>
          </p:cNvPr>
          <p:cNvSpPr/>
          <p:nvPr/>
        </p:nvSpPr>
        <p:spPr>
          <a:xfrm rot="5400000">
            <a:off x="5023012" y="-1050134"/>
            <a:ext cx="369331" cy="9530891"/>
          </a:xfrm>
          <a:prstGeom prst="rightBrace">
            <a:avLst>
              <a:gd name="adj1" fmla="val 8333"/>
              <a:gd name="adj2" fmla="val 46774"/>
            </a:avLst>
          </a:prstGeom>
          <a:ln>
            <a:solidFill>
              <a:schemeClr val="accent2">
                <a:lumMod val="7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solidFill>
                <a:srgbClr val="FF0000"/>
              </a:solidFill>
              <a:highlight>
                <a:srgbClr val="FFFF00"/>
              </a:highlight>
            </a:endParaRPr>
          </a:p>
        </p:txBody>
      </p:sp>
      <p:pic>
        <p:nvPicPr>
          <p:cNvPr id="10" name="Graphic 9" descr="Help outline">
            <a:extLst>
              <a:ext uri="{FF2B5EF4-FFF2-40B4-BE49-F238E27FC236}">
                <a16:creationId xmlns:a16="http://schemas.microsoft.com/office/drawing/2014/main" id="{9CD52942-405E-3D8A-6E3B-2DD31A824E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566" y="2143838"/>
            <a:ext cx="321848" cy="292582"/>
          </a:xfrm>
          <a:prstGeom prst="rect">
            <a:avLst/>
          </a:prstGeom>
        </p:spPr>
      </p:pic>
      <p:sp>
        <p:nvSpPr>
          <p:cNvPr id="12" name="TextBox 11">
            <a:extLst>
              <a:ext uri="{FF2B5EF4-FFF2-40B4-BE49-F238E27FC236}">
                <a16:creationId xmlns:a16="http://schemas.microsoft.com/office/drawing/2014/main" id="{FCE287C9-FFF9-6851-5AF5-97396AD2BEEC}"/>
              </a:ext>
            </a:extLst>
          </p:cNvPr>
          <p:cNvSpPr txBox="1"/>
          <p:nvPr/>
        </p:nvSpPr>
        <p:spPr>
          <a:xfrm>
            <a:off x="202437" y="2556284"/>
            <a:ext cx="3274912"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mn-MN" sz="1100" dirty="0">
                <a:solidFill>
                  <a:schemeClr val="accent1">
                    <a:lumMod val="75000"/>
                  </a:schemeClr>
                </a:solidFill>
                <a:latin typeface="Arial" panose="020B0604020202020204" pitchFamily="34" charset="0"/>
                <a:cs typeface="Arial" panose="020B0604020202020204" pitchFamily="34" charset="0"/>
              </a:rPr>
              <a:t>гомдол мэдээлэл нь Иргэдээс төрийн</a:t>
            </a:r>
          </a:p>
          <a:p>
            <a:pPr algn="just"/>
            <a:r>
              <a:rPr lang="mn-MN" sz="1100" dirty="0">
                <a:solidFill>
                  <a:schemeClr val="accent1">
                    <a:lumMod val="75000"/>
                  </a:schemeClr>
                </a:solidFill>
                <a:latin typeface="Arial" panose="020B0604020202020204" pitchFamily="34" charset="0"/>
                <a:cs typeface="Arial" panose="020B0604020202020204" pitchFamily="34" charset="0"/>
              </a:rPr>
              <a:t>байгууллага, албан тушаалтанд гаргасан өргөдөл, гомдлыг шийдвэрлэх тухай хуульд</a:t>
            </a:r>
          </a:p>
          <a:p>
            <a:pPr algn="just"/>
            <a:r>
              <a:rPr lang="mn-MN" sz="1100" dirty="0">
                <a:solidFill>
                  <a:schemeClr val="accent1">
                    <a:lumMod val="75000"/>
                  </a:schemeClr>
                </a:solidFill>
                <a:latin typeface="Arial" panose="020B0604020202020204" pitchFamily="34" charset="0"/>
                <a:cs typeface="Arial" panose="020B0604020202020204" pitchFamily="34" charset="0"/>
              </a:rPr>
              <a:t>заасан шаардлагыг хангасан байна. /10.1, 10.2/</a:t>
            </a:r>
            <a:endParaRPr lang="en-US" sz="1100"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descr="Facebook Logo - Free Vectors &amp; PSDs to Download">
            <a:extLst>
              <a:ext uri="{FF2B5EF4-FFF2-40B4-BE49-F238E27FC236}">
                <a16:creationId xmlns:a16="http://schemas.microsoft.com/office/drawing/2014/main" id="{D8F55FE0-7D89-8F66-03BC-52AAA8E02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223" y="1847797"/>
            <a:ext cx="819874" cy="81987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BD1DEA1-2394-39E0-53AF-DE7945E538DC}"/>
              </a:ext>
            </a:extLst>
          </p:cNvPr>
          <p:cNvSpPr txBox="1"/>
          <p:nvPr/>
        </p:nvSpPr>
        <p:spPr>
          <a:xfrm>
            <a:off x="4647097" y="1863523"/>
            <a:ext cx="2105823" cy="954107"/>
          </a:xfrm>
          <a:prstGeom prst="rect">
            <a:avLst/>
          </a:prstGeom>
          <a:noFill/>
        </p:spPr>
        <p:txBody>
          <a:bodyPr wrap="square" rtlCol="0">
            <a:spAutoFit/>
          </a:bodyPr>
          <a:lstStyle/>
          <a:p>
            <a:pPr algn="justLow"/>
            <a:r>
              <a:rPr lang="mn-MN" sz="1400" dirty="0">
                <a:solidFill>
                  <a:schemeClr val="accent1">
                    <a:lumMod val="75000"/>
                  </a:schemeClr>
                </a:solidFill>
                <a:effectLst/>
                <a:latin typeface="Arial" panose="020B0604020202020204" pitchFamily="34" charset="0"/>
                <a:ea typeface="Calibri" panose="020F0502020204030204" pitchFamily="34" charset="0"/>
              </a:rPr>
              <a:t>хэвлэл, мэдээллийн хэрэгсэл, олон нийтийн сүлжээнд нийтлэгдсэн</a:t>
            </a:r>
            <a:endParaRPr lang="en-US" sz="1400" dirty="0">
              <a:solidFill>
                <a:schemeClr val="accent1">
                  <a:lumMod val="75000"/>
                </a:schemeClr>
              </a:solidFill>
              <a:effectLst/>
              <a:latin typeface="Arial" panose="020B0604020202020204" pitchFamily="34" charset="0"/>
              <a:ea typeface="Calibri" panose="020F0502020204030204" pitchFamily="34" charset="0"/>
            </a:endParaRPr>
          </a:p>
        </p:txBody>
      </p:sp>
      <p:pic>
        <p:nvPicPr>
          <p:cNvPr id="23" name="Graphic 22" descr="Employee badge outline">
            <a:extLst>
              <a:ext uri="{FF2B5EF4-FFF2-40B4-BE49-F238E27FC236}">
                <a16:creationId xmlns:a16="http://schemas.microsoft.com/office/drawing/2014/main" id="{D13C7641-5981-0B7F-C99B-FBB422616D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9343" y="2303813"/>
            <a:ext cx="914400" cy="914400"/>
          </a:xfrm>
          <a:prstGeom prst="rect">
            <a:avLst/>
          </a:prstGeom>
        </p:spPr>
      </p:pic>
      <p:sp>
        <p:nvSpPr>
          <p:cNvPr id="28" name="TextBox 27">
            <a:extLst>
              <a:ext uri="{FF2B5EF4-FFF2-40B4-BE49-F238E27FC236}">
                <a16:creationId xmlns:a16="http://schemas.microsoft.com/office/drawing/2014/main" id="{13A82319-F6C3-CF27-4076-7494A0D00F00}"/>
              </a:ext>
            </a:extLst>
          </p:cNvPr>
          <p:cNvSpPr txBox="1"/>
          <p:nvPr/>
        </p:nvSpPr>
        <p:spPr>
          <a:xfrm>
            <a:off x="299522" y="4397309"/>
            <a:ext cx="532003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Ёс зүйн зөвлөл нь хууль тогтоомж, байгууллагын хөдөлмөрийн дотоод журам, хөдөлмөрийн гэрээ, албан тушаалын тодорхойлолтыг зөрчсөн, сахилгын шийтгэл ногдуулах, хариуцлага ногдуулах үндэслэл бүхий хөдөлмөрийн сахилгын талаарх гомдол, мэдээллийг хүлээн авахгүй. Гомдол мэдээлэлд хөдөлмөрийн зөрчлийн талаар дурдагдсан бол тухайн асуудлыг томилох эрх бүхий албан тушаалтанд танилцуулж, шийдвэрлүүлнэ.</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1" name="Arrow: Down 30">
            <a:extLst>
              <a:ext uri="{FF2B5EF4-FFF2-40B4-BE49-F238E27FC236}">
                <a16:creationId xmlns:a16="http://schemas.microsoft.com/office/drawing/2014/main" id="{80073045-B6AF-4023-85A1-6EDC679EFF38}"/>
              </a:ext>
            </a:extLst>
          </p:cNvPr>
          <p:cNvSpPr/>
          <p:nvPr/>
        </p:nvSpPr>
        <p:spPr>
          <a:xfrm rot="5400000">
            <a:off x="5658376" y="4603443"/>
            <a:ext cx="369334" cy="446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169" name="Arrow: Down 7168">
            <a:extLst>
              <a:ext uri="{FF2B5EF4-FFF2-40B4-BE49-F238E27FC236}">
                <a16:creationId xmlns:a16="http://schemas.microsoft.com/office/drawing/2014/main" id="{C8265092-14F8-E4AF-9735-E7713F822D91}"/>
              </a:ext>
            </a:extLst>
          </p:cNvPr>
          <p:cNvSpPr/>
          <p:nvPr/>
        </p:nvSpPr>
        <p:spPr>
          <a:xfrm rot="5400000" flipV="1">
            <a:off x="5710148" y="5290875"/>
            <a:ext cx="369334" cy="446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9DE2E961-787C-4E64-390A-312BEA15E305}"/>
              </a:ext>
            </a:extLst>
          </p:cNvPr>
          <p:cNvSpPr txBox="1"/>
          <p:nvPr/>
        </p:nvSpPr>
        <p:spPr>
          <a:xfrm>
            <a:off x="208001" y="6474080"/>
            <a:ext cx="9754024" cy="400110"/>
          </a:xfrm>
          <a:prstGeom prst="rect">
            <a:avLst/>
          </a:prstGeom>
          <a:noFill/>
        </p:spPr>
        <p:txBody>
          <a:bodyPr wrap="square">
            <a:spAutoFit/>
          </a:bodyPr>
          <a:lstStyle/>
          <a:p>
            <a:r>
              <a:rPr lang="mn-MN" sz="1000" dirty="0">
                <a:solidFill>
                  <a:schemeClr val="accent1">
                    <a:lumMod val="75000"/>
                  </a:schemeClr>
                </a:solidFill>
                <a:latin typeface="Arial" panose="020B0604020202020204" pitchFamily="34" charset="0"/>
                <a:cs typeface="Arial" panose="020B0604020202020204" pitchFamily="34" charset="0"/>
              </a:rPr>
              <a:t>4.15.Сургуулийн захирал, цэцэрлэгийн эрхлэгч, аймаг, нийслэлийн боловсролын газар, дүүргийн боловсролын хэлтсийн даргатай холбоотой ёс зүйн зөрчлийн гомдол, мэдээллийг тэдгээр албан тушаалтныг томилох эрх бүхий этгээдэд гаргана. </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64776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182241" y="744969"/>
            <a:ext cx="10188289" cy="286232"/>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lvl="0" indent="457200" algn="just" defTabSz="914400" rtl="0" eaLnBrk="1" fontAlgn="auto" latinLnBrk="0" hangingPunct="1">
              <a:lnSpc>
                <a:spcPct val="90000"/>
              </a:lnSpc>
              <a:spcBef>
                <a:spcPts val="0"/>
              </a:spcBef>
              <a:spcAft>
                <a:spcPts val="750"/>
              </a:spcAft>
              <a:buClrTx/>
              <a:buSzTx/>
              <a:buFontTx/>
              <a:buNone/>
              <a:tabLst>
                <a:tab pos="0" algn="l"/>
              </a:tabLst>
              <a:defRPr/>
            </a:pPr>
            <a:r>
              <a:rPr kumimoji="0" lang="mn-MN" sz="1400" b="1" i="0" u="none" strike="noStrike" kern="1200" cap="all" spc="-1" normalizeH="0" baseline="0" noProof="0" dirty="0">
                <a:ln>
                  <a:noFill/>
                </a:ln>
                <a:solidFill>
                  <a:srgbClr val="ED7D31">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4. Ёс зүйн зөрчлийн тухай гомдол, мэдээллийг шалган шийдвэрлэх</a:t>
            </a:r>
            <a:endParaRPr kumimoji="0" lang="en-US" sz="1400" b="1" i="0" u="none" strike="noStrike" kern="1200" cap="all" spc="-1"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185609" y="12018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3CBBC6F-82CE-D4C1-E9A8-B738195CFB97}"/>
              </a:ext>
            </a:extLst>
          </p:cNvPr>
          <p:cNvSpPr txBox="1"/>
          <p:nvPr/>
        </p:nvSpPr>
        <p:spPr>
          <a:xfrm>
            <a:off x="185609" y="1401360"/>
            <a:ext cx="9889121" cy="646331"/>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mn-cs"/>
              </a:rPr>
              <a:t>4.5.Ёс зүйн зөвлөл нь ёс зүйн хэм хэмжээг зөрчсөн тухай гомдол, мэдээ, мэдээллийг хүлээн авснаас хойш ажлын </a:t>
            </a:r>
            <a:r>
              <a:rPr kumimoji="0" lang="mn-MN"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1-7</a:t>
            </a: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mn-cs"/>
              </a:rPr>
              <a:t> өдрийн дотор энэхүү журмын дагуу шалган шийдвэрлэнэ.</a:t>
            </a:r>
            <a:endPar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D96EB49-7382-1902-F1BC-CECB40FC583E}"/>
              </a:ext>
            </a:extLst>
          </p:cNvPr>
          <p:cNvSpPr txBox="1"/>
          <p:nvPr/>
        </p:nvSpPr>
        <p:spPr>
          <a:xfrm>
            <a:off x="309977" y="3051850"/>
            <a:ext cx="1872461" cy="2893100"/>
          </a:xfrm>
          <a:prstGeom prst="rect">
            <a:avLst/>
          </a:prstGeom>
          <a:noFill/>
        </p:spPr>
        <p:txBody>
          <a:bodyPr wrap="square">
            <a:spAutoFit/>
          </a:bodyPr>
          <a:lstStyle/>
          <a:p>
            <a:pPr algn="just"/>
            <a:r>
              <a:rPr lang="mn-MN" sz="1400" dirty="0">
                <a:solidFill>
                  <a:schemeClr val="accent1">
                    <a:lumMod val="75000"/>
                  </a:schemeClr>
                </a:solidFill>
                <a:latin typeface="Arial" panose="020B0604020202020204" pitchFamily="34" charset="0"/>
                <a:cs typeface="Arial" panose="020B0604020202020204" pitchFamily="34" charset="0"/>
              </a:rPr>
              <a:t>гомдол, мэдээлэлд холбогдсон багш, ажилтан болон</a:t>
            </a:r>
          </a:p>
          <a:p>
            <a:pPr algn="just"/>
            <a:r>
              <a:rPr lang="mn-MN" sz="1400" dirty="0">
                <a:solidFill>
                  <a:schemeClr val="accent1">
                    <a:lumMod val="75000"/>
                  </a:schemeClr>
                </a:solidFill>
                <a:latin typeface="Arial" panose="020B0604020202020204" pitchFamily="34" charset="0"/>
                <a:cs typeface="Arial" panose="020B0604020202020204" pitchFamily="34" charset="0"/>
              </a:rPr>
              <a:t>гомдол, мэдээлэл гаргагчтай уулзах, тайлбар, саналыг сонсох, баримт материалыг</a:t>
            </a:r>
          </a:p>
          <a:p>
            <a:pPr algn="just"/>
            <a:r>
              <a:rPr lang="mn-MN" sz="1400" dirty="0">
                <a:solidFill>
                  <a:schemeClr val="accent1">
                    <a:lumMod val="75000"/>
                  </a:schemeClr>
                </a:solidFill>
                <a:latin typeface="Arial" panose="020B0604020202020204" pitchFamily="34" charset="0"/>
                <a:cs typeface="Arial" panose="020B0604020202020204" pitchFamily="34" charset="0"/>
              </a:rPr>
              <a:t>авч судлах зэрэг үйл ажиллагааг зохион байгуулж, </a:t>
            </a:r>
            <a:r>
              <a:rPr lang="mn-MN" sz="1400" dirty="0">
                <a:solidFill>
                  <a:srgbClr val="FF0000"/>
                </a:solidFill>
                <a:latin typeface="Arial" panose="020B0604020202020204" pitchFamily="34" charset="0"/>
                <a:cs typeface="Arial" panose="020B0604020202020204" pitchFamily="34" charset="0"/>
              </a:rPr>
              <a:t>тухай бүр тэмдэглэл хөтөлнө.</a:t>
            </a:r>
            <a:endParaRPr lang="en-US" sz="1400" dirty="0">
              <a:solidFill>
                <a:srgbClr val="FF0000"/>
              </a:solidFill>
              <a:latin typeface="Arial" panose="020B0604020202020204" pitchFamily="34" charset="0"/>
              <a:cs typeface="Arial" panose="020B0604020202020204" pitchFamily="34" charset="0"/>
            </a:endParaRPr>
          </a:p>
        </p:txBody>
      </p:sp>
      <p:pic>
        <p:nvPicPr>
          <p:cNvPr id="11" name="Graphic 10" descr="Boardroom outline">
            <a:extLst>
              <a:ext uri="{FF2B5EF4-FFF2-40B4-BE49-F238E27FC236}">
                <a16:creationId xmlns:a16="http://schemas.microsoft.com/office/drawing/2014/main" id="{10531D79-477C-0AE8-C66C-83BDC59E13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248" y="2266526"/>
            <a:ext cx="914400" cy="914400"/>
          </a:xfrm>
          <a:prstGeom prst="rect">
            <a:avLst/>
          </a:prstGeom>
        </p:spPr>
      </p:pic>
      <p:sp>
        <p:nvSpPr>
          <p:cNvPr id="17" name="TextBox 16">
            <a:extLst>
              <a:ext uri="{FF2B5EF4-FFF2-40B4-BE49-F238E27FC236}">
                <a16:creationId xmlns:a16="http://schemas.microsoft.com/office/drawing/2014/main" id="{53D28756-9A97-D7F4-4A50-CF2577D1665C}"/>
              </a:ext>
            </a:extLst>
          </p:cNvPr>
          <p:cNvSpPr txBox="1"/>
          <p:nvPr/>
        </p:nvSpPr>
        <p:spPr>
          <a:xfrm>
            <a:off x="2485848" y="3112310"/>
            <a:ext cx="1991252" cy="2462213"/>
          </a:xfrm>
          <a:prstGeom prst="rect">
            <a:avLst/>
          </a:prstGeom>
          <a:noFill/>
        </p:spPr>
        <p:txBody>
          <a:bodyPr wrap="square">
            <a:spAutoFit/>
          </a:bodyPr>
          <a:lstStyle/>
          <a:p>
            <a:pPr algn="just"/>
            <a:r>
              <a:rPr lang="mn-MN" sz="1400" dirty="0">
                <a:solidFill>
                  <a:schemeClr val="accent1">
                    <a:lumMod val="75000"/>
                  </a:schemeClr>
                </a:solidFill>
                <a:latin typeface="Arial" panose="020B0604020202020204" pitchFamily="34" charset="0"/>
                <a:cs typeface="Arial" panose="020B0604020202020204" pitchFamily="34" charset="0"/>
              </a:rPr>
              <a:t>шаардлагатай гэж үзвэл бусад байгууллага, этгээдээс баримт бичиг,</a:t>
            </a:r>
          </a:p>
          <a:p>
            <a:pPr algn="just"/>
            <a:r>
              <a:rPr lang="mn-MN" sz="1400" dirty="0">
                <a:solidFill>
                  <a:schemeClr val="accent1">
                    <a:lumMod val="75000"/>
                  </a:schemeClr>
                </a:solidFill>
                <a:latin typeface="Arial" panose="020B0604020202020204" pitchFamily="34" charset="0"/>
                <a:cs typeface="Arial" panose="020B0604020202020204" pitchFamily="34" charset="0"/>
              </a:rPr>
              <a:t>тайлбар, бусад лавлагаа материалыг гаргуулж авах, шаардлагатай мэдээ,</a:t>
            </a:r>
          </a:p>
          <a:p>
            <a:pPr algn="just"/>
            <a:r>
              <a:rPr lang="mn-MN" sz="1400" dirty="0">
                <a:solidFill>
                  <a:schemeClr val="accent1">
                    <a:lumMod val="75000"/>
                  </a:schemeClr>
                </a:solidFill>
                <a:latin typeface="Arial" panose="020B0604020202020204" pitchFamily="34" charset="0"/>
                <a:cs typeface="Arial" panose="020B0604020202020204" pitchFamily="34" charset="0"/>
              </a:rPr>
              <a:t>мэдээллийг цуглуулж болно. </a:t>
            </a:r>
            <a:endParaRPr lang="en-US" sz="1400" dirty="0">
              <a:solidFill>
                <a:schemeClr val="accent1">
                  <a:lumMod val="75000"/>
                </a:schemeClr>
              </a:solidFill>
              <a:latin typeface="Arial" panose="020B0604020202020204" pitchFamily="34" charset="0"/>
              <a:cs typeface="Arial" panose="020B0604020202020204" pitchFamily="34" charset="0"/>
            </a:endParaRPr>
          </a:p>
        </p:txBody>
      </p:sp>
      <p:pic>
        <p:nvPicPr>
          <p:cNvPr id="19" name="Graphic 18" descr="Contract with solid fill">
            <a:extLst>
              <a:ext uri="{FF2B5EF4-FFF2-40B4-BE49-F238E27FC236}">
                <a16:creationId xmlns:a16="http://schemas.microsoft.com/office/drawing/2014/main" id="{240A417B-9E05-2409-2A22-AF61DFCBA7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9515" y="2303503"/>
            <a:ext cx="663918" cy="646331"/>
          </a:xfrm>
          <a:prstGeom prst="rect">
            <a:avLst/>
          </a:prstGeom>
        </p:spPr>
      </p:pic>
      <p:pic>
        <p:nvPicPr>
          <p:cNvPr id="22" name="Graphic 21" descr="Help outline">
            <a:extLst>
              <a:ext uri="{FF2B5EF4-FFF2-40B4-BE49-F238E27FC236}">
                <a16:creationId xmlns:a16="http://schemas.microsoft.com/office/drawing/2014/main" id="{220E7375-E904-72E7-B76E-F999870F6E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4668" y="5310349"/>
            <a:ext cx="321848" cy="292582"/>
          </a:xfrm>
          <a:prstGeom prst="rect">
            <a:avLst/>
          </a:prstGeom>
        </p:spPr>
      </p:pic>
      <p:sp>
        <p:nvSpPr>
          <p:cNvPr id="28" name="TextBox 27">
            <a:extLst>
              <a:ext uri="{FF2B5EF4-FFF2-40B4-BE49-F238E27FC236}">
                <a16:creationId xmlns:a16="http://schemas.microsoft.com/office/drawing/2014/main" id="{433249A7-066D-E31D-E246-5AD1C27DAF36}"/>
              </a:ext>
            </a:extLst>
          </p:cNvPr>
          <p:cNvSpPr txBox="1"/>
          <p:nvPr/>
        </p:nvSpPr>
        <p:spPr>
          <a:xfrm>
            <a:off x="4707911" y="3115235"/>
            <a:ext cx="3005822" cy="2462213"/>
          </a:xfrm>
          <a:prstGeom prst="rect">
            <a:avLst/>
          </a:prstGeom>
          <a:noFill/>
        </p:spPr>
        <p:txBody>
          <a:bodyPr wrap="square">
            <a:spAutoFit/>
          </a:bodyPr>
          <a:lstStyle/>
          <a:p>
            <a:pPr algn="just"/>
            <a:r>
              <a:rPr lang="mn-MN" sz="1400" dirty="0">
                <a:solidFill>
                  <a:schemeClr val="accent1">
                    <a:lumMod val="75000"/>
                  </a:schemeClr>
                </a:solidFill>
                <a:latin typeface="Arial" panose="020B0604020202020204" pitchFamily="34" charset="0"/>
                <a:cs typeface="Arial" panose="020B0604020202020204" pitchFamily="34" charset="0"/>
              </a:rPr>
              <a:t>зөвлөлийн бүрэлдэхүүн гомдол, мэдээллийг шалгахад хугацаа шаардлагатай эсхүл хүндэтгэн үзэх шалтгаан нөхцөл үүссэн гэж үзвэл нэг удаа ажлын 5 хүртэлх хоногоор сунгаж болох ба энэ тухайгаа томилох эрх бүхий албан тушаалтан, гомдол гаргагч, зөрчилд холбогдсон этгээдэд мэдэгдэж, тэмдэглэл хөтөлсөн байна.</a:t>
            </a:r>
            <a:endParaRPr lang="en-US" sz="1400" dirty="0">
              <a:solidFill>
                <a:schemeClr val="accent1">
                  <a:lumMod val="75000"/>
                </a:schemeClr>
              </a:solidFill>
              <a:latin typeface="Arial" panose="020B0604020202020204" pitchFamily="34" charset="0"/>
              <a:cs typeface="Arial" panose="020B0604020202020204" pitchFamily="34" charset="0"/>
            </a:endParaRPr>
          </a:p>
        </p:txBody>
      </p:sp>
      <p:pic>
        <p:nvPicPr>
          <p:cNvPr id="29" name="Graphic 28" descr="Hierarchy outline">
            <a:extLst>
              <a:ext uri="{FF2B5EF4-FFF2-40B4-BE49-F238E27FC236}">
                <a16:creationId xmlns:a16="http://schemas.microsoft.com/office/drawing/2014/main" id="{AA81D8FE-EF49-9E01-42E3-06316F22EC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1706" y="2303503"/>
            <a:ext cx="914400" cy="914400"/>
          </a:xfrm>
          <a:prstGeom prst="rect">
            <a:avLst/>
          </a:prstGeom>
        </p:spPr>
      </p:pic>
      <p:sp>
        <p:nvSpPr>
          <p:cNvPr id="31" name="TextBox 30">
            <a:extLst>
              <a:ext uri="{FF2B5EF4-FFF2-40B4-BE49-F238E27FC236}">
                <a16:creationId xmlns:a16="http://schemas.microsoft.com/office/drawing/2014/main" id="{854922CC-568C-65F8-08D0-693426054E6E}"/>
              </a:ext>
            </a:extLst>
          </p:cNvPr>
          <p:cNvSpPr txBox="1"/>
          <p:nvPr/>
        </p:nvSpPr>
        <p:spPr>
          <a:xfrm>
            <a:off x="8093871" y="3150526"/>
            <a:ext cx="2273910" cy="2893100"/>
          </a:xfrm>
          <a:prstGeom prst="rect">
            <a:avLst/>
          </a:prstGeom>
          <a:noFill/>
        </p:spPr>
        <p:txBody>
          <a:bodyPr wrap="square">
            <a:spAutoFit/>
          </a:bodyPr>
          <a:lstStyle/>
          <a:p>
            <a:pPr algn="just"/>
            <a:r>
              <a:rPr lang="mn-MN" sz="1400" dirty="0">
                <a:solidFill>
                  <a:schemeClr val="accent1">
                    <a:lumMod val="75000"/>
                  </a:schemeClr>
                </a:solidFill>
                <a:latin typeface="Arial" panose="020B0604020202020204" pitchFamily="34" charset="0"/>
                <a:cs typeface="Arial" panose="020B0604020202020204" pitchFamily="34" charset="0"/>
              </a:rPr>
              <a:t>ёс зүйн зөрчил гаргасан эсэх асуудлаар зөвлөлийн хурлаар хэлэлцэж, олонхийн саналаар шийдвэрлэж, дүгнэлт гаргана. Зөвлөлийн хуралдаанд ёс зүйн зөрчилд холбогдсон багш, ажилтныг биечлэн оролцуулж, тайлбар сонсож, асуулт тавьж, хариулт авч болно.</a:t>
            </a:r>
            <a:endParaRPr lang="en-US" sz="1400" dirty="0">
              <a:solidFill>
                <a:schemeClr val="accent1">
                  <a:lumMod val="75000"/>
                </a:schemeClr>
              </a:solidFill>
              <a:latin typeface="Arial" panose="020B0604020202020204" pitchFamily="34" charset="0"/>
              <a:cs typeface="Arial" panose="020B0604020202020204" pitchFamily="34" charset="0"/>
            </a:endParaRPr>
          </a:p>
        </p:txBody>
      </p:sp>
      <p:pic>
        <p:nvPicPr>
          <p:cNvPr id="7169" name="Graphic 7168" descr="Address Book outline">
            <a:extLst>
              <a:ext uri="{FF2B5EF4-FFF2-40B4-BE49-F238E27FC236}">
                <a16:creationId xmlns:a16="http://schemas.microsoft.com/office/drawing/2014/main" id="{E4FC2ADB-7172-8A03-F157-C8ABC6878E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47790" y="2205663"/>
            <a:ext cx="914400" cy="914400"/>
          </a:xfrm>
          <a:prstGeom prst="rect">
            <a:avLst/>
          </a:prstGeom>
        </p:spPr>
      </p:pic>
      <p:pic>
        <p:nvPicPr>
          <p:cNvPr id="6" name="Picture 5">
            <a:extLst>
              <a:ext uri="{FF2B5EF4-FFF2-40B4-BE49-F238E27FC236}">
                <a16:creationId xmlns:a16="http://schemas.microsoft.com/office/drawing/2014/main" id="{5F5468AD-413B-EE8F-B882-86760BE1F981}"/>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40000" contrast="20000"/>
                    </a14:imgEffect>
                  </a14:imgLayer>
                </a14:imgProps>
              </a:ext>
            </a:extLst>
          </a:blip>
          <a:stretch>
            <a:fillRect/>
          </a:stretch>
        </p:blipFill>
        <p:spPr>
          <a:xfrm>
            <a:off x="9051694" y="4224055"/>
            <a:ext cx="323116" cy="292633"/>
          </a:xfrm>
          <a:prstGeom prst="rect">
            <a:avLst/>
          </a:prstGeom>
          <a:solidFill>
            <a:schemeClr val="bg1"/>
          </a:solidFill>
        </p:spPr>
      </p:pic>
    </p:spTree>
    <p:extLst>
      <p:ext uri="{BB962C8B-B14F-4D97-AF65-F5344CB8AC3E}">
        <p14:creationId xmlns:p14="http://schemas.microsoft.com/office/powerpoint/2010/main" val="167466930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182241" y="744969"/>
            <a:ext cx="10188289" cy="286232"/>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lvl="0" indent="457200" algn="just" defTabSz="914400" rtl="0" eaLnBrk="1" fontAlgn="auto" latinLnBrk="0" hangingPunct="1">
              <a:lnSpc>
                <a:spcPct val="90000"/>
              </a:lnSpc>
              <a:spcBef>
                <a:spcPts val="0"/>
              </a:spcBef>
              <a:spcAft>
                <a:spcPts val="750"/>
              </a:spcAft>
              <a:buClrTx/>
              <a:buSzTx/>
              <a:buFontTx/>
              <a:buNone/>
              <a:tabLst>
                <a:tab pos="0" algn="l"/>
              </a:tabLst>
              <a:defRPr/>
            </a:pPr>
            <a:r>
              <a:rPr kumimoji="0" lang="mn-MN" sz="1400" b="1" i="0" u="none" strike="noStrike" kern="1200" cap="all" spc="-1" normalizeH="0" baseline="0" noProof="0" dirty="0">
                <a:ln>
                  <a:noFill/>
                </a:ln>
                <a:solidFill>
                  <a:srgbClr val="ED7D31">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4. Дүгнэлт гаргах, дүгнэлтийг мэдэгдэх</a:t>
            </a:r>
            <a:endParaRPr kumimoji="0" lang="en-US" sz="1400" b="1" i="0" u="none" strike="noStrike" kern="1200" cap="all" spc="-1"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185609" y="12018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3CBBC6F-82CE-D4C1-E9A8-B738195CFB97}"/>
              </a:ext>
            </a:extLst>
          </p:cNvPr>
          <p:cNvSpPr txBox="1"/>
          <p:nvPr/>
        </p:nvSpPr>
        <p:spPr>
          <a:xfrm>
            <a:off x="185609" y="1401360"/>
            <a:ext cx="10123850" cy="646331"/>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mn-cs"/>
              </a:rPr>
              <a:t>4.10.Зөвлөл нь гомдол, мэдээллийг шалган үзээд “ёс зүйн зөрчил гаргаагүй” эсхүл “ёс зүйн хэм хэмжээг зөрчсөн” талаар дүгнэлт гаргаж, эрх бүхий албан тушаалтанд хүргүүлнэ.</a:t>
            </a:r>
            <a:endPar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CEFC8B-D78F-ECB8-E84C-811774289269}"/>
              </a:ext>
            </a:extLst>
          </p:cNvPr>
          <p:cNvSpPr txBox="1"/>
          <p:nvPr/>
        </p:nvSpPr>
        <p:spPr>
          <a:xfrm>
            <a:off x="1900585" y="4725476"/>
            <a:ext cx="8408874" cy="646331"/>
          </a:xfrm>
          <a:prstGeom prst="rect">
            <a:avLst/>
          </a:prstGeom>
          <a:noFill/>
        </p:spPr>
        <p:txBody>
          <a:bodyPr wrap="square">
            <a:spAutoFit/>
          </a:bodyPr>
          <a:lstStyle/>
          <a:p>
            <a:r>
              <a:rPr lang="mn-MN" dirty="0">
                <a:solidFill>
                  <a:schemeClr val="accent1">
                    <a:lumMod val="75000"/>
                  </a:schemeClr>
                </a:solidFill>
                <a:latin typeface="Arial" panose="020B0604020202020204" pitchFamily="34" charset="0"/>
                <a:cs typeface="Arial" panose="020B0604020202020204" pitchFamily="34" charset="0"/>
              </a:rPr>
              <a:t>баталгаат болон цахим шуудангаар бичгээр хүргүүлсэн өдрөөс ажлын 5 хоног өнгөрсөний дараа тэдэнд мэдэгдсэнд тооцоно. </a:t>
            </a:r>
            <a:endParaRPr lang="en-US" dirty="0">
              <a:solidFill>
                <a:schemeClr val="accent1">
                  <a:lumMod val="75000"/>
                </a:schemeClr>
              </a:solidFill>
              <a:latin typeface="Arial" panose="020B0604020202020204" pitchFamily="34" charset="0"/>
              <a:cs typeface="Arial" panose="020B0604020202020204" pitchFamily="34" charset="0"/>
            </a:endParaRPr>
          </a:p>
        </p:txBody>
      </p:sp>
      <p:pic>
        <p:nvPicPr>
          <p:cNvPr id="13" name="Graphic 12" descr="Envelope outline">
            <a:extLst>
              <a:ext uri="{FF2B5EF4-FFF2-40B4-BE49-F238E27FC236}">
                <a16:creationId xmlns:a16="http://schemas.microsoft.com/office/drawing/2014/main" id="{A1628ED9-B437-5083-8CE8-BCBEDFA316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585" y="4542240"/>
            <a:ext cx="914400" cy="914400"/>
          </a:xfrm>
          <a:prstGeom prst="rect">
            <a:avLst/>
          </a:prstGeom>
        </p:spPr>
      </p:pic>
      <p:pic>
        <p:nvPicPr>
          <p:cNvPr id="15" name="Graphic 14" descr="Users">
            <a:extLst>
              <a:ext uri="{FF2B5EF4-FFF2-40B4-BE49-F238E27FC236}">
                <a16:creationId xmlns:a16="http://schemas.microsoft.com/office/drawing/2014/main" id="{3B06FDE7-7995-B662-52BE-67E86EAAD1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640" y="2255305"/>
            <a:ext cx="1310688" cy="1310688"/>
          </a:xfrm>
          <a:prstGeom prst="rect">
            <a:avLst/>
          </a:prstGeom>
        </p:spPr>
      </p:pic>
      <p:sp>
        <p:nvSpPr>
          <p:cNvPr id="26" name="TextBox 25">
            <a:extLst>
              <a:ext uri="{FF2B5EF4-FFF2-40B4-BE49-F238E27FC236}">
                <a16:creationId xmlns:a16="http://schemas.microsoft.com/office/drawing/2014/main" id="{63BF071E-0E2C-3EC2-243A-63EDCC96BDAD}"/>
              </a:ext>
            </a:extLst>
          </p:cNvPr>
          <p:cNvSpPr txBox="1"/>
          <p:nvPr/>
        </p:nvSpPr>
        <p:spPr>
          <a:xfrm>
            <a:off x="1808129" y="2396250"/>
            <a:ext cx="8848566" cy="646331"/>
          </a:xfrm>
          <a:prstGeom prst="rect">
            <a:avLst/>
          </a:prstGeom>
          <a:noFill/>
        </p:spPr>
        <p:txBody>
          <a:bodyPr wrap="square">
            <a:spAutoFit/>
          </a:bodyPr>
          <a:lstStyle/>
          <a:p>
            <a:r>
              <a:rPr lang="mn-MN" dirty="0">
                <a:solidFill>
                  <a:schemeClr val="accent1">
                    <a:lumMod val="75000"/>
                  </a:schemeClr>
                </a:solidFill>
                <a:latin typeface="Arial" panose="020B0604020202020204" pitchFamily="34" charset="0"/>
                <a:cs typeface="Arial" panose="020B0604020202020204" pitchFamily="34" charset="0"/>
              </a:rPr>
              <a:t>томилох эрх бүхий албан тушаалтан, гомдол гаргагч, зөрчилд холбогдсон багш, ажилтанд ажлын 1-3 өдөрт багтаан биечлэн болон бичгээр мэдэгдэх </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A614A61-5320-F98E-E2FA-B13FC6A93ED4}"/>
              </a:ext>
            </a:extLst>
          </p:cNvPr>
          <p:cNvSpPr txBox="1"/>
          <p:nvPr/>
        </p:nvSpPr>
        <p:spPr>
          <a:xfrm>
            <a:off x="1831904" y="3712298"/>
            <a:ext cx="8408874" cy="646331"/>
          </a:xfrm>
          <a:prstGeom prst="rect">
            <a:avLst/>
          </a:prstGeom>
          <a:noFill/>
        </p:spPr>
        <p:txBody>
          <a:bodyPr wrap="square">
            <a:spAutoFit/>
          </a:bodyPr>
          <a:lstStyle/>
          <a:p>
            <a:r>
              <a:rPr lang="mn-MN" dirty="0">
                <a:solidFill>
                  <a:schemeClr val="accent1">
                    <a:lumMod val="75000"/>
                  </a:schemeClr>
                </a:solidFill>
                <a:latin typeface="Arial" panose="020B0604020202020204" pitchFamily="34" charset="0"/>
                <a:cs typeface="Arial" panose="020B0604020202020204" pitchFamily="34" charset="0"/>
              </a:rPr>
              <a:t>Биечлэн мэдэгдэхдээ тэмдэглэл хөтөлж, гомдол мэдээлэл гаргагч, гомдол, мэдээлэлд холбогдсон багш, ажилтнаар гарын үсэг зуруулна.</a:t>
            </a:r>
            <a:endParaRPr lang="en-US" dirty="0"/>
          </a:p>
        </p:txBody>
      </p:sp>
    </p:spTree>
    <p:extLst>
      <p:ext uri="{BB962C8B-B14F-4D97-AF65-F5344CB8AC3E}">
        <p14:creationId xmlns:p14="http://schemas.microsoft.com/office/powerpoint/2010/main" val="139238487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3490755" y="259104"/>
            <a:ext cx="10188289" cy="258532"/>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lvl="0" indent="457200" algn="just" defTabSz="914400" rtl="0" eaLnBrk="1" fontAlgn="auto" latinLnBrk="0" hangingPunct="1">
              <a:lnSpc>
                <a:spcPct val="90000"/>
              </a:lnSpc>
              <a:spcBef>
                <a:spcPts val="0"/>
              </a:spcBef>
              <a:spcAft>
                <a:spcPts val="750"/>
              </a:spcAft>
              <a:buClrTx/>
              <a:buSzTx/>
              <a:buFontTx/>
              <a:buNone/>
              <a:tabLst>
                <a:tab pos="0" algn="l"/>
              </a:tabLst>
              <a:defRPr/>
            </a:pPr>
            <a:r>
              <a:rPr kumimoji="0" lang="mn-MN" sz="1200" b="1" i="0" u="none" strike="noStrike" kern="1200" cap="all" spc="-1" normalizeH="0" baseline="0" noProof="0" dirty="0">
                <a:ln>
                  <a:noFill/>
                </a:ln>
                <a:solidFill>
                  <a:srgbClr val="ED7D31">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Гомдол, мэдээллийг шалган шийдвэрлэх хугацаа</a:t>
            </a:r>
            <a:endParaRPr kumimoji="0" lang="en-US" sz="1200" b="1" i="0" u="none" strike="noStrike" kern="1200" cap="all" spc="-1"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F021D78-289F-BFED-D9DC-5CA95C86D4AE}"/>
              </a:ext>
            </a:extLst>
          </p:cNvPr>
          <p:cNvSpPr txBox="1"/>
          <p:nvPr/>
        </p:nvSpPr>
        <p:spPr>
          <a:xfrm>
            <a:off x="380684" y="6533896"/>
            <a:ext cx="9283031" cy="369332"/>
          </a:xfrm>
          <a:prstGeom prst="rect">
            <a:avLst/>
          </a:prstGeom>
          <a:noFill/>
        </p:spPr>
        <p:txBody>
          <a:bodyPr wrap="square" rtlCol="0">
            <a:spAutoFit/>
          </a:bodyPr>
          <a:lstStyle/>
          <a:p>
            <a:r>
              <a:rPr lang="mn-MN" dirty="0">
                <a:solidFill>
                  <a:srgbClr val="C00000"/>
                </a:solidFill>
              </a:rPr>
              <a:t>Хамгийн багадаа 3 хоног, хамгийн ихдээ 26 хоногт багтаан шийдвэрлэхээр тооцсон </a:t>
            </a:r>
            <a:endParaRPr lang="en-US" dirty="0">
              <a:solidFill>
                <a:srgbClr val="C00000"/>
              </a:solidFill>
            </a:endParaRPr>
          </a:p>
        </p:txBody>
      </p:sp>
      <p:pic>
        <p:nvPicPr>
          <p:cNvPr id="13" name="Content Placeholder 12">
            <a:extLst>
              <a:ext uri="{FF2B5EF4-FFF2-40B4-BE49-F238E27FC236}">
                <a16:creationId xmlns:a16="http://schemas.microsoft.com/office/drawing/2014/main" id="{0803A69C-D787-1F2C-DDCF-7059D7F02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16" y="824567"/>
            <a:ext cx="7516062" cy="5451183"/>
          </a:xfrm>
        </p:spPr>
      </p:pic>
      <p:pic>
        <p:nvPicPr>
          <p:cNvPr id="15" name="Graphic 14" descr="Alarm clock outline">
            <a:extLst>
              <a:ext uri="{FF2B5EF4-FFF2-40B4-BE49-F238E27FC236}">
                <a16:creationId xmlns:a16="http://schemas.microsoft.com/office/drawing/2014/main" id="{C4BE316C-B3BA-4C6D-F5F1-0B6E96AED4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5524" y="2650051"/>
            <a:ext cx="1557897" cy="1557897"/>
          </a:xfrm>
          <a:prstGeom prst="rect">
            <a:avLst/>
          </a:prstGeom>
        </p:spPr>
      </p:pic>
    </p:spTree>
    <p:extLst>
      <p:ext uri="{BB962C8B-B14F-4D97-AF65-F5344CB8AC3E}">
        <p14:creationId xmlns:p14="http://schemas.microsoft.com/office/powerpoint/2010/main" val="693392267"/>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722185E-D0E3-D489-78E8-DBF637B47B33}"/>
              </a:ext>
            </a:extLst>
          </p:cNvPr>
          <p:cNvCxnSpPr>
            <a:cxnSpLocks/>
          </p:cNvCxnSpPr>
          <p:nvPr/>
        </p:nvCxnSpPr>
        <p:spPr>
          <a:xfrm>
            <a:off x="185609" y="12018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269FE83-D27F-C4B2-3F8F-4A14B555F9B5}"/>
              </a:ext>
            </a:extLst>
          </p:cNvPr>
          <p:cNvSpPr txBox="1"/>
          <p:nvPr/>
        </p:nvSpPr>
        <p:spPr>
          <a:xfrm>
            <a:off x="957790" y="732562"/>
            <a:ext cx="3007555" cy="369332"/>
          </a:xfrm>
          <a:prstGeom prst="rect">
            <a:avLst/>
          </a:prstGeom>
          <a:noFill/>
        </p:spPr>
        <p:txBody>
          <a:bodyPr wrap="none" rtlCol="0">
            <a:spAutoFit/>
          </a:bodyPr>
          <a:lstStyle/>
          <a:p>
            <a:r>
              <a:rPr lang="mn-MN" b="1" dirty="0">
                <a:solidFill>
                  <a:schemeClr val="accent2">
                    <a:lumMod val="75000"/>
                  </a:schemeClr>
                </a:solidFill>
                <a:latin typeface="Arial" panose="020B0604020202020204" pitchFamily="34" charset="0"/>
                <a:cs typeface="Arial" panose="020B0604020202020204" pitchFamily="34" charset="0"/>
              </a:rPr>
              <a:t>4.14. Ёс зүйн хариуцлага</a:t>
            </a:r>
            <a:endParaRPr lang="en-US" b="1" dirty="0">
              <a:solidFill>
                <a:schemeClr val="accent2">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7C2063C-B746-54C6-4DE8-EAABF1F9A60C}"/>
              </a:ext>
            </a:extLst>
          </p:cNvPr>
          <p:cNvSpPr txBox="1"/>
          <p:nvPr/>
        </p:nvSpPr>
        <p:spPr>
          <a:xfrm>
            <a:off x="378190" y="1295791"/>
            <a:ext cx="9625364" cy="1323439"/>
          </a:xfrm>
          <a:prstGeom prst="rect">
            <a:avLst/>
          </a:prstGeom>
          <a:noFill/>
        </p:spPr>
        <p:txBody>
          <a:bodyPr wrap="square">
            <a:spAutoFit/>
          </a:bodyPr>
          <a:lstStyle/>
          <a:p>
            <a:pPr algn="just"/>
            <a:r>
              <a:rPr lang="mn-MN" sz="1600" dirty="0">
                <a:solidFill>
                  <a:schemeClr val="accent1">
                    <a:lumMod val="75000"/>
                  </a:schemeClr>
                </a:solidFill>
                <a:latin typeface="Arial" panose="020B0604020202020204" pitchFamily="34" charset="0"/>
                <a:cs typeface="Arial" panose="020B0604020202020204" pitchFamily="34" charset="0"/>
              </a:rPr>
              <a:t>4.14.Томилох эрх бүхий албан тушаалтан нь энэ журмын 4.1-4.11-д заасны дагуу шийдвэрлэсэн ёс зүйн зөвлөлийн дүгнэлтийг хүлээн авснаас хойш 1-3 өдөрт багтаан багш, ажилтанд ёс зүйн зөрчлийн шинж байдал, хор уршиг, үр дагаврыг харгалзан дараах ёс зүйн хариуцлагын аль нэгийг ноогдуулах шийдвэрийг бичгээр гаргаж, шийдвэрийг гомдол гаргагч болон зөрчилд холбогдсон багш, ажилтанд танилцуулж, сайн дураар ёс зүйн хариуцлага хүлээх боломж олгоно.</a:t>
            </a:r>
            <a:endParaRPr lang="en-US" sz="1600" dirty="0">
              <a:solidFill>
                <a:schemeClr val="accent1">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7D912DF-2A1A-A86B-11AA-0B9DC4C51EA8}"/>
              </a:ext>
            </a:extLst>
          </p:cNvPr>
          <p:cNvSpPr txBox="1"/>
          <p:nvPr/>
        </p:nvSpPr>
        <p:spPr>
          <a:xfrm>
            <a:off x="877823" y="2762086"/>
            <a:ext cx="9125731" cy="1569660"/>
          </a:xfrm>
          <a:prstGeom prst="rect">
            <a:avLst/>
          </a:prstGeom>
          <a:noFill/>
        </p:spPr>
        <p:txBody>
          <a:bodyPr wrap="square">
            <a:spAutoFit/>
          </a:bodyPr>
          <a:lstStyle/>
          <a:p>
            <a:r>
              <a:rPr lang="en-US" sz="1600" dirty="0">
                <a:solidFill>
                  <a:schemeClr val="accent2">
                    <a:lumMod val="75000"/>
                  </a:schemeClr>
                </a:solidFill>
                <a:latin typeface="Arial" panose="020B0604020202020204" pitchFamily="34" charset="0"/>
                <a:cs typeface="Arial" panose="020B0604020202020204" pitchFamily="34" charset="0"/>
              </a:rPr>
              <a:t>4.14.1.хамт </a:t>
            </a:r>
            <a:r>
              <a:rPr lang="en-US" sz="1600" dirty="0" err="1">
                <a:solidFill>
                  <a:schemeClr val="accent2">
                    <a:lumMod val="75000"/>
                  </a:schemeClr>
                </a:solidFill>
                <a:latin typeface="Arial" panose="020B0604020202020204" pitchFamily="34" charset="0"/>
                <a:cs typeface="Arial" panose="020B0604020202020204" pitchFamily="34" charset="0"/>
              </a:rPr>
              <a:t>олноос</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гомдол</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гаргагчаас</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эсхүл</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олон</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нийтийн</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өмнө</a:t>
            </a:r>
            <a:r>
              <a:rPr lang="mn-MN"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уучлалт</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гуйхыг</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үүрэг</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болгох</a:t>
            </a:r>
            <a:r>
              <a:rPr lang="en-US" sz="1600" dirty="0">
                <a:solidFill>
                  <a:schemeClr val="accent2">
                    <a:lumMod val="75000"/>
                  </a:schemeClr>
                </a:solidFill>
                <a:latin typeface="Arial" panose="020B0604020202020204" pitchFamily="34" charset="0"/>
                <a:cs typeface="Arial" panose="020B0604020202020204" pitchFamily="34" charset="0"/>
              </a:rPr>
              <a:t>;</a:t>
            </a:r>
          </a:p>
          <a:p>
            <a:r>
              <a:rPr lang="en-US" sz="1600" dirty="0">
                <a:solidFill>
                  <a:schemeClr val="accent2">
                    <a:lumMod val="75000"/>
                  </a:schemeClr>
                </a:solidFill>
                <a:latin typeface="Arial" panose="020B0604020202020204" pitchFamily="34" charset="0"/>
                <a:cs typeface="Arial" panose="020B0604020202020204" pitchFamily="34" charset="0"/>
              </a:rPr>
              <a:t>4.14.2.өөрт </a:t>
            </a:r>
            <a:r>
              <a:rPr lang="en-US" sz="1600" dirty="0" err="1">
                <a:solidFill>
                  <a:schemeClr val="accent2">
                    <a:lumMod val="75000"/>
                  </a:schemeClr>
                </a:solidFill>
                <a:latin typeface="Arial" panose="020B0604020202020204" pitchFamily="34" charset="0"/>
                <a:cs typeface="Arial" panose="020B0604020202020204" pitchFamily="34" charset="0"/>
              </a:rPr>
              <a:t>нь</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ганцаарчилсан</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хэлбэрээр</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сануулах</a:t>
            </a:r>
            <a:r>
              <a:rPr lang="en-US" sz="1600" dirty="0">
                <a:solidFill>
                  <a:schemeClr val="accent2">
                    <a:lumMod val="75000"/>
                  </a:schemeClr>
                </a:solidFill>
                <a:latin typeface="Arial" panose="020B0604020202020204" pitchFamily="34" charset="0"/>
                <a:cs typeface="Arial" panose="020B0604020202020204" pitchFamily="34" charset="0"/>
              </a:rPr>
              <a:t>;</a:t>
            </a:r>
          </a:p>
          <a:p>
            <a:r>
              <a:rPr lang="en-US" sz="1600" dirty="0">
                <a:solidFill>
                  <a:schemeClr val="accent2">
                    <a:lumMod val="75000"/>
                  </a:schemeClr>
                </a:solidFill>
                <a:latin typeface="Arial" panose="020B0604020202020204" pitchFamily="34" charset="0"/>
                <a:cs typeface="Arial" panose="020B0604020202020204" pitchFamily="34" charset="0"/>
              </a:rPr>
              <a:t>4.14.3.нийт </a:t>
            </a:r>
            <a:r>
              <a:rPr lang="en-US" sz="1600" dirty="0" err="1">
                <a:solidFill>
                  <a:schemeClr val="accent2">
                    <a:lumMod val="75000"/>
                  </a:schemeClr>
                </a:solidFill>
                <a:latin typeface="Arial" panose="020B0604020202020204" pitchFamily="34" charset="0"/>
                <a:cs typeface="Arial" panose="020B0604020202020204" pitchFamily="34" charset="0"/>
              </a:rPr>
              <a:t>хамт</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олонд</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зарлах</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хэлбэрээр</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нээлттэй</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сануулах</a:t>
            </a:r>
            <a:r>
              <a:rPr lang="en-US" sz="1600" dirty="0">
                <a:solidFill>
                  <a:schemeClr val="accent2">
                    <a:lumMod val="75000"/>
                  </a:schemeClr>
                </a:solidFill>
                <a:latin typeface="Arial" panose="020B0604020202020204" pitchFamily="34" charset="0"/>
                <a:cs typeface="Arial" panose="020B0604020202020204" pitchFamily="34" charset="0"/>
              </a:rPr>
              <a:t>;</a:t>
            </a:r>
          </a:p>
          <a:p>
            <a:r>
              <a:rPr lang="en-US" sz="1600" dirty="0">
                <a:solidFill>
                  <a:schemeClr val="accent2">
                    <a:lumMod val="75000"/>
                  </a:schemeClr>
                </a:solidFill>
                <a:latin typeface="Arial" panose="020B0604020202020204" pitchFamily="34" charset="0"/>
                <a:cs typeface="Arial" panose="020B0604020202020204" pitchFamily="34" charset="0"/>
              </a:rPr>
              <a:t>4.14.4.ажлаас </a:t>
            </a:r>
            <a:r>
              <a:rPr lang="en-US" sz="1600" dirty="0" err="1">
                <a:solidFill>
                  <a:schemeClr val="accent2">
                    <a:lumMod val="75000"/>
                  </a:schemeClr>
                </a:solidFill>
                <a:latin typeface="Arial" panose="020B0604020202020204" pitchFamily="34" charset="0"/>
                <a:cs typeface="Arial" panose="020B0604020202020204" pitchFamily="34" charset="0"/>
              </a:rPr>
              <a:t>халах</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талаар</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сануулах</a:t>
            </a:r>
            <a:r>
              <a:rPr lang="en-US" sz="1600" dirty="0">
                <a:solidFill>
                  <a:schemeClr val="accent2">
                    <a:lumMod val="75000"/>
                  </a:schemeClr>
                </a:solidFill>
                <a:latin typeface="Arial" panose="020B0604020202020204" pitchFamily="34" charset="0"/>
                <a:cs typeface="Arial" panose="020B0604020202020204" pitchFamily="34" charset="0"/>
              </a:rPr>
              <a:t>;</a:t>
            </a:r>
          </a:p>
          <a:p>
            <a:r>
              <a:rPr lang="en-US" sz="1600" dirty="0">
                <a:solidFill>
                  <a:schemeClr val="accent2">
                    <a:lumMod val="75000"/>
                  </a:schemeClr>
                </a:solidFill>
                <a:latin typeface="Arial" panose="020B0604020202020204" pitchFamily="34" charset="0"/>
                <a:cs typeface="Arial" panose="020B0604020202020204" pitchFamily="34" charset="0"/>
              </a:rPr>
              <a:t>4.14.5.ажлаас </a:t>
            </a:r>
            <a:r>
              <a:rPr lang="en-US" sz="1600" dirty="0" err="1">
                <a:solidFill>
                  <a:schemeClr val="accent2">
                    <a:lumMod val="75000"/>
                  </a:schemeClr>
                </a:solidFill>
                <a:latin typeface="Arial" panose="020B0604020202020204" pitchFamily="34" charset="0"/>
                <a:cs typeface="Arial" panose="020B0604020202020204" pitchFamily="34" charset="0"/>
              </a:rPr>
              <a:t>халахыг</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сануулах</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шийтгэл</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ногдуулсны</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дараа</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ёс</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зүйн</a:t>
            </a:r>
            <a:r>
              <a:rPr lang="mn-MN"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зөрчил</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давтан</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гаргасан</a:t>
            </a:r>
            <a:r>
              <a:rPr lang="en-US" sz="1600" dirty="0">
                <a:solidFill>
                  <a:schemeClr val="accent2">
                    <a:lumMod val="75000"/>
                  </a:schemeClr>
                </a:solidFill>
                <a:latin typeface="Arial" panose="020B0604020202020204" pitchFamily="34" charset="0"/>
                <a:cs typeface="Arial" panose="020B0604020202020204" pitchFamily="34" charset="0"/>
              </a:rPr>
              <a:t>,</a:t>
            </a:r>
            <a:r>
              <a:rPr lang="mn-MN"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эсхүл</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багш</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ажилтан</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энэ</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журмын</a:t>
            </a:r>
            <a:r>
              <a:rPr lang="en-US" sz="1600" dirty="0">
                <a:solidFill>
                  <a:schemeClr val="accent2">
                    <a:lumMod val="75000"/>
                  </a:schemeClr>
                </a:solidFill>
                <a:latin typeface="Arial" panose="020B0604020202020204" pitchFamily="34" charset="0"/>
                <a:cs typeface="Arial" panose="020B0604020202020204" pitchFamily="34" charset="0"/>
              </a:rPr>
              <a:t> 4.12.2-т </a:t>
            </a:r>
            <a:r>
              <a:rPr lang="en-US" sz="1600" dirty="0" err="1">
                <a:solidFill>
                  <a:schemeClr val="accent2">
                    <a:lumMod val="75000"/>
                  </a:schemeClr>
                </a:solidFill>
                <a:latin typeface="Arial" panose="020B0604020202020204" pitchFamily="34" charset="0"/>
                <a:cs typeface="Arial" panose="020B0604020202020204" pitchFamily="34" charset="0"/>
              </a:rPr>
              <a:t>заасан</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хүсэлт</a:t>
            </a:r>
            <a:r>
              <a:rPr lang="mn-MN"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гаргасан</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бол</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ажлаас</a:t>
            </a:r>
            <a:r>
              <a:rPr lang="en-US" sz="1600" dirty="0">
                <a:solidFill>
                  <a:schemeClr val="accent2">
                    <a:lumMod val="75000"/>
                  </a:schemeClr>
                </a:solidFill>
                <a:latin typeface="Arial" panose="020B0604020202020204" pitchFamily="34" charset="0"/>
                <a:cs typeface="Arial" panose="020B0604020202020204" pitchFamily="34" charset="0"/>
              </a:rPr>
              <a:t> </a:t>
            </a:r>
            <a:r>
              <a:rPr lang="en-US" sz="1600" dirty="0" err="1">
                <a:solidFill>
                  <a:schemeClr val="accent2">
                    <a:lumMod val="75000"/>
                  </a:schemeClr>
                </a:solidFill>
                <a:latin typeface="Arial" panose="020B0604020202020204" pitchFamily="34" charset="0"/>
                <a:cs typeface="Arial" panose="020B0604020202020204" pitchFamily="34" charset="0"/>
              </a:rPr>
              <a:t>халах</a:t>
            </a:r>
            <a:r>
              <a:rPr lang="en-US" sz="1600" dirty="0">
                <a:solidFill>
                  <a:schemeClr val="accent2">
                    <a:lumMod val="75000"/>
                  </a:schemeClr>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3012331-DC59-A435-CE3E-8E1DFBA776C3}"/>
              </a:ext>
            </a:extLst>
          </p:cNvPr>
          <p:cNvSpPr txBox="1"/>
          <p:nvPr/>
        </p:nvSpPr>
        <p:spPr>
          <a:xfrm>
            <a:off x="504758" y="4462021"/>
            <a:ext cx="9804701" cy="646331"/>
          </a:xfrm>
          <a:prstGeom prst="rect">
            <a:avLst/>
          </a:prstGeom>
          <a:noFill/>
        </p:spPr>
        <p:txBody>
          <a:bodyPr wrap="square">
            <a:spAutoFit/>
          </a:bodyPr>
          <a:lstStyle/>
          <a:p>
            <a:r>
              <a:rPr lang="mn-MN" dirty="0">
                <a:solidFill>
                  <a:schemeClr val="accent1">
                    <a:lumMod val="75000"/>
                  </a:schemeClr>
                </a:solidFill>
              </a:rPr>
              <a:t>4.16. Багш ажилтан ёс зүйн хариуцлага хүлээлгэсэн шийдвэрийг үндэслэлгүй гэж үзвэл гомдлоо уг шийдвэрийг мэдэгдсэнээс хойш 30 хоногийн дотор шүүхэд гаргаж болно.</a:t>
            </a:r>
            <a:endParaRPr lang="en-US" dirty="0">
              <a:solidFill>
                <a:schemeClr val="accent1">
                  <a:lumMod val="75000"/>
                </a:schemeClr>
              </a:solidFill>
            </a:endParaRPr>
          </a:p>
        </p:txBody>
      </p:sp>
      <p:sp>
        <p:nvSpPr>
          <p:cNvPr id="18" name="TextBox 17">
            <a:extLst>
              <a:ext uri="{FF2B5EF4-FFF2-40B4-BE49-F238E27FC236}">
                <a16:creationId xmlns:a16="http://schemas.microsoft.com/office/drawing/2014/main" id="{BDDD245E-18B6-E233-2ADB-C50489641C18}"/>
              </a:ext>
            </a:extLst>
          </p:cNvPr>
          <p:cNvSpPr txBox="1"/>
          <p:nvPr/>
        </p:nvSpPr>
        <p:spPr>
          <a:xfrm>
            <a:off x="414990" y="5250814"/>
            <a:ext cx="10961818" cy="1754326"/>
          </a:xfrm>
          <a:prstGeom prst="rect">
            <a:avLst/>
          </a:prstGeom>
          <a:noFill/>
        </p:spPr>
        <p:txBody>
          <a:bodyPr wrap="square">
            <a:spAutoFit/>
          </a:bodyPr>
          <a:lstStyle/>
          <a:p>
            <a:r>
              <a:rPr lang="mn-MN" dirty="0">
                <a:solidFill>
                  <a:schemeClr val="accent1">
                    <a:lumMod val="75000"/>
                  </a:schemeClr>
                </a:solidFill>
              </a:rPr>
              <a:t>4.15.Сургуулийн захирал, цэцэрлэгийн эрхлэгч, аймаг, нийслэлийн боловсролын газар, дүүргийн боловсролын хэлтсийн даргатай холбоотой ёс зүйн зөрчлийн гомдол, мэдээллийг тэдгээр албан тушаалтныг томилох эрх бүхий этгээдэд гаргана. Томилох эрх бүхий этгээд нь тухайн гомдол, мэдээллийг хянан үзээд, шаардлагатай гэж үзвэл орон нутгийн боловсролын асуудал эрхэлсэн захиргааны байгууллага, сургалтын байгууллагын төлөөлөл оролцсон 3-5 хүний бүрэлдэхүүнтэй баг томилж, энэхүү журмын дагуу хянан шийдвэрлэх арга хэмжээ авна.</a:t>
            </a:r>
            <a:endParaRPr lang="en-US" dirty="0">
              <a:solidFill>
                <a:schemeClr val="accent1">
                  <a:lumMod val="75000"/>
                </a:schemeClr>
              </a:solidFill>
            </a:endParaRPr>
          </a:p>
        </p:txBody>
      </p:sp>
      <p:pic>
        <p:nvPicPr>
          <p:cNvPr id="20" name="Graphic 19" descr="Scales of justice">
            <a:extLst>
              <a:ext uri="{FF2B5EF4-FFF2-40B4-BE49-F238E27FC236}">
                <a16:creationId xmlns:a16="http://schemas.microsoft.com/office/drawing/2014/main" id="{6D77B419-4CCE-12E8-260E-7981BDAC6F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9602" y="2985329"/>
            <a:ext cx="744536" cy="744536"/>
          </a:xfrm>
          <a:prstGeom prst="rect">
            <a:avLst/>
          </a:prstGeom>
        </p:spPr>
      </p:pic>
    </p:spTree>
    <p:extLst>
      <p:ext uri="{BB962C8B-B14F-4D97-AF65-F5344CB8AC3E}">
        <p14:creationId xmlns:p14="http://schemas.microsoft.com/office/powerpoint/2010/main" val="2556012972"/>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Хоёрдугаар хавсралт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67CD5ED-CF4F-D0F7-B9C6-B86FA9401BE3}"/>
              </a:ext>
            </a:extLst>
          </p:cNvPr>
          <p:cNvSpPr txBox="1"/>
          <p:nvPr/>
        </p:nvSpPr>
        <p:spPr>
          <a:xfrm>
            <a:off x="-85649" y="6531289"/>
            <a:ext cx="9819298" cy="36933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6C0C0432-5CB0-4162-AD49-0BDC7DE1B426}"/>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sp>
        <p:nvSpPr>
          <p:cNvPr id="16" name="Freeform: Shape 15">
            <a:extLst>
              <a:ext uri="{FF2B5EF4-FFF2-40B4-BE49-F238E27FC236}">
                <a16:creationId xmlns:a16="http://schemas.microsoft.com/office/drawing/2014/main" id="{D6EF6AAC-6853-4470-6CEE-23A1770D1DD2}"/>
              </a:ext>
            </a:extLst>
          </p:cNvPr>
          <p:cNvSpPr/>
          <p:nvPr/>
        </p:nvSpPr>
        <p:spPr>
          <a:xfrm>
            <a:off x="10309459" y="0"/>
            <a:ext cx="1933457" cy="6920544"/>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1">
              <a:lumMod val="60000"/>
              <a:lumOff val="4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224E2EA7-0D86-FB09-0442-24AC17403FA5}"/>
              </a:ext>
            </a:extLst>
          </p:cNvPr>
          <p:cNvSpPr/>
          <p:nvPr/>
        </p:nvSpPr>
        <p:spPr>
          <a:xfrm>
            <a:off x="11151529" y="24217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5</a:t>
            </a:r>
            <a:endParaRPr kumimoji="0" lang="en-US"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722185E-D0E3-D489-78E8-DBF637B47B33}"/>
              </a:ext>
            </a:extLst>
          </p:cNvPr>
          <p:cNvCxnSpPr>
            <a:cxnSpLocks/>
          </p:cNvCxnSpPr>
          <p:nvPr/>
        </p:nvCxnSpPr>
        <p:spPr>
          <a:xfrm>
            <a:off x="185609" y="1201825"/>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269FE83-D27F-C4B2-3F8F-4A14B555F9B5}"/>
              </a:ext>
            </a:extLst>
          </p:cNvPr>
          <p:cNvSpPr txBox="1"/>
          <p:nvPr/>
        </p:nvSpPr>
        <p:spPr>
          <a:xfrm>
            <a:off x="957790" y="732562"/>
            <a:ext cx="1728807" cy="369332"/>
          </a:xfrm>
          <a:prstGeom prst="rect">
            <a:avLst/>
          </a:prstGeom>
          <a:noFill/>
        </p:spPr>
        <p:txBody>
          <a:bodyPr wrap="none" rtlCol="0">
            <a:spAutoFit/>
          </a:bodyPr>
          <a:lstStyle/>
          <a:p>
            <a:r>
              <a:rPr lang="mn-MN" b="1" dirty="0">
                <a:solidFill>
                  <a:schemeClr val="accent2">
                    <a:lumMod val="75000"/>
                  </a:schemeClr>
                </a:solidFill>
                <a:latin typeface="Arial" panose="020B0604020202020204" pitchFamily="34" charset="0"/>
                <a:cs typeface="Arial" panose="020B0604020202020204" pitchFamily="34" charset="0"/>
              </a:rPr>
              <a:t>5. Бусад зүйл</a:t>
            </a:r>
            <a:endParaRPr lang="en-US" b="1" dirty="0">
              <a:solidFill>
                <a:schemeClr val="accent2">
                  <a:lumMod val="7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4699886-605C-7B39-D846-0113EF766743}"/>
              </a:ext>
            </a:extLst>
          </p:cNvPr>
          <p:cNvSpPr txBox="1"/>
          <p:nvPr/>
        </p:nvSpPr>
        <p:spPr>
          <a:xfrm>
            <a:off x="207485" y="1504468"/>
            <a:ext cx="9626124"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	5.1.Багш, ажилтанд ёс зүйн хариуцлага хүлээлгэсэн шийдвэрийг тухайн албан хаагчийн хувийн хэрэгт хавсаргаж, хүний нөөцийн бүртгэл мэдээллийн системд бүртгэнэ.</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	5.2.Ёс зүйн зөвлөл нь байгууллагын жилийн төлөвлөгөөтэй уялдуулан тухайн жилийн ажлын төлөвлөгөөг батлан хэрэгжүүлнэ. Ёс зүйн зөвлөлийн үйл ажиллагааны тайланг нийт хамт олны хуралд жил бүр тайлагнаж ажиллах бөгөөд зохион байгуулсан арга хэмжээ, үр дүн, гомдол мэдээллийн шийдвэрлэлтийг тухай бүр байгууллагын албан цахим хуудас, мэдээллийн самбар болон бусад арга хэлбэрээр заавал ил тод нээлттэй сурталчилна.</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	5.3.Ёс зүйн зөвлөл гомдол мэдээллийг хянан шийдвэрлэх, дүгнэлт, зөвлөмж, шаардлага гаргах ажиллагаанд зөвлөлийн гишүүнээс бусад багш, ажилтан хөндлөнгөөс оролцохыг хориглоно.</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	5.4.Энэхүү үлгэрчилсэн журамд нийцүүлэн байгууллагын ёс зүйн зөвлөлийн ажиллах журмыг нарийвчлан тогтоож болно.</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	5.5.Энэ журмаар зохицуулаагүй харилцааг Засгийн газрын “2019 оны Дүрэм батлах тухай” 33 дугаар тогтоолоор баталсан “Төрийн жинхэнэ болон үйлчилгээний албан хаагчийн ёс зүйн дүрэм” болон бусад холбогдох хууль, дүрэм, журмаар зохицуулна.</a:t>
            </a:r>
            <a:endParaRPr kumimoji="0" lang="en-US" sz="1600" b="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p:txBody>
      </p:sp>
      <p:pic>
        <p:nvPicPr>
          <p:cNvPr id="8" name="Graphic 7" descr="Cycle with people">
            <a:extLst>
              <a:ext uri="{FF2B5EF4-FFF2-40B4-BE49-F238E27FC236}">
                <a16:creationId xmlns:a16="http://schemas.microsoft.com/office/drawing/2014/main" id="{B4EBA7DB-91CE-1ADB-E62F-3A3A47B760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2087" y="2642617"/>
            <a:ext cx="1124008" cy="1124008"/>
          </a:xfrm>
          <a:prstGeom prst="rect">
            <a:avLst/>
          </a:prstGeom>
        </p:spPr>
      </p:pic>
    </p:spTree>
    <p:extLst>
      <p:ext uri="{BB962C8B-B14F-4D97-AF65-F5344CB8AC3E}">
        <p14:creationId xmlns:p14="http://schemas.microsoft.com/office/powerpoint/2010/main" val="288846275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DD8A-788A-A666-DB50-5EA8F5FEC18E}"/>
              </a:ext>
            </a:extLst>
          </p:cNvPr>
          <p:cNvSpPr>
            <a:spLocks noGrp="1"/>
          </p:cNvSpPr>
          <p:nvPr>
            <p:ph type="title"/>
          </p:nvPr>
        </p:nvSpPr>
        <p:spPr>
          <a:xfrm>
            <a:off x="1011620" y="365125"/>
            <a:ext cx="2033332" cy="1325563"/>
          </a:xfrm>
        </p:spPr>
        <p:txBody>
          <a:bodyPr/>
          <a:lstStyle/>
          <a:p>
            <a:r>
              <a:rPr lang="mn-MN" dirty="0">
                <a:solidFill>
                  <a:schemeClr val="accent1">
                    <a:lumMod val="75000"/>
                  </a:schemeClr>
                </a:solidFill>
                <a:latin typeface="Arial" panose="020B0604020202020204" pitchFamily="34" charset="0"/>
                <a:cs typeface="Arial" panose="020B0604020202020204" pitchFamily="34" charset="0"/>
              </a:rPr>
              <a:t>Асуулт </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65D704-9554-A29F-C796-A4F1C7BBA59B}"/>
              </a:ext>
            </a:extLst>
          </p:cNvPr>
          <p:cNvSpPr>
            <a:spLocks noGrp="1"/>
          </p:cNvSpPr>
          <p:nvPr>
            <p:ph idx="1"/>
          </p:nvPr>
        </p:nvSpPr>
        <p:spPr>
          <a:xfrm>
            <a:off x="573024" y="1690688"/>
            <a:ext cx="6422136" cy="4351338"/>
          </a:xfrm>
        </p:spPr>
        <p:txBody>
          <a:bodyPr>
            <a:normAutofit/>
          </a:bodyPr>
          <a:lstStyle/>
          <a:p>
            <a:pPr algn="just"/>
            <a:r>
              <a:rPr lang="mn-MN" sz="1800" dirty="0">
                <a:solidFill>
                  <a:schemeClr val="accent1">
                    <a:lumMod val="75000"/>
                  </a:schemeClr>
                </a:solidFill>
                <a:latin typeface="Arial" panose="020B0604020202020204" pitchFamily="34" charset="0"/>
                <a:cs typeface="Arial" panose="020B0604020202020204" pitchFamily="34" charset="0"/>
              </a:rPr>
              <a:t>Багш, ажилтны мэргэжлийн ёс зүйн хэм хэмжээг хэд ангилж үзсэн бэ?</a:t>
            </a:r>
          </a:p>
          <a:p>
            <a:pPr algn="just"/>
            <a:r>
              <a:rPr lang="mn-MN" sz="1800" dirty="0">
                <a:solidFill>
                  <a:schemeClr val="accent1">
                    <a:lumMod val="75000"/>
                  </a:schemeClr>
                </a:solidFill>
                <a:latin typeface="Arial" panose="020B0604020202020204" pitchFamily="34" charset="0"/>
                <a:cs typeface="Arial" panose="020B0604020202020204" pitchFamily="34" charset="0"/>
              </a:rPr>
              <a:t>Ёс зүйн зөвлөлийн бүрэлдэхүүнийг хэнийг, хаанаас, хэрхэн сонгож, хэн баталгаажуулах вэ?</a:t>
            </a:r>
          </a:p>
          <a:p>
            <a:pPr algn="just"/>
            <a:r>
              <a:rPr lang="mn-MN" sz="1800" dirty="0">
                <a:solidFill>
                  <a:schemeClr val="accent1">
                    <a:lumMod val="75000"/>
                  </a:schemeClr>
                </a:solidFill>
                <a:latin typeface="Arial" panose="020B0604020202020204" pitchFamily="34" charset="0"/>
                <a:cs typeface="Arial" panose="020B0604020202020204" pitchFamily="34" charset="0"/>
              </a:rPr>
              <a:t>Ёс зүйн зөвлөлийн шийдвэр нь ямар баримт бичиг байх вэ?</a:t>
            </a:r>
          </a:p>
          <a:p>
            <a:pPr algn="just"/>
            <a:r>
              <a:rPr lang="mn-MN" sz="1800" dirty="0">
                <a:solidFill>
                  <a:schemeClr val="accent1">
                    <a:lumMod val="75000"/>
                  </a:schemeClr>
                </a:solidFill>
                <a:latin typeface="Arial" panose="020B0604020202020204" pitchFamily="34" charset="0"/>
                <a:cs typeface="Arial" panose="020B0604020202020204" pitchFamily="34" charset="0"/>
              </a:rPr>
              <a:t>Ёс зүйн зөвлөлийн шийдвэрийг хэрхэн албажуулах вэ?</a:t>
            </a:r>
          </a:p>
          <a:p>
            <a:pPr algn="just"/>
            <a:r>
              <a:rPr lang="mn-MN" sz="1800" dirty="0">
                <a:solidFill>
                  <a:schemeClr val="accent1">
                    <a:lumMod val="75000"/>
                  </a:schemeClr>
                </a:solidFill>
                <a:latin typeface="Arial" panose="020B0604020202020204" pitchFamily="34" charset="0"/>
                <a:cs typeface="Arial" panose="020B0604020202020204" pitchFamily="34" charset="0"/>
              </a:rPr>
              <a:t>Ёс зүйн хариуцлагын хэлбэрийг нэрлэнэ үү?</a:t>
            </a:r>
            <a:endParaRPr lang="en-US" sz="1800" dirty="0">
              <a:solidFill>
                <a:schemeClr val="accent1">
                  <a:lumMod val="75000"/>
                </a:scheme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C165EDF-5551-E29B-FAB5-7DCB98C2DDD3}"/>
              </a:ext>
            </a:extLst>
          </p:cNvPr>
          <p:cNvGrpSpPr/>
          <p:nvPr/>
        </p:nvGrpSpPr>
        <p:grpSpPr>
          <a:xfrm flipH="1">
            <a:off x="9537406" y="-21174"/>
            <a:ext cx="2273910" cy="6921795"/>
            <a:chOff x="760252" y="0"/>
            <a:chExt cx="1981428" cy="6858000"/>
          </a:xfrm>
          <a:solidFill>
            <a:schemeClr val="accent5">
              <a:lumMod val="60000"/>
              <a:lumOff val="40000"/>
            </a:schemeClr>
          </a:solidFill>
        </p:grpSpPr>
        <p:sp>
          <p:nvSpPr>
            <p:cNvPr id="5" name="Freeform: Shape 4">
              <a:extLst>
                <a:ext uri="{FF2B5EF4-FFF2-40B4-BE49-F238E27FC236}">
                  <a16:creationId xmlns:a16="http://schemas.microsoft.com/office/drawing/2014/main" id="{F0FB98D2-0E2E-7C31-3636-1BEE5562C50B}"/>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A44DFEFD-D381-0529-28A5-3702B1819433}"/>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solidFill>
              <a:schemeClr val="accent3">
                <a:lumMod val="20000"/>
                <a:lumOff val="80000"/>
              </a:schemeClr>
            </a:soli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95E56221-8196-D771-B82E-7C150CB17E43}"/>
              </a:ext>
            </a:extLst>
          </p:cNvPr>
          <p:cNvGrpSpPr/>
          <p:nvPr/>
        </p:nvGrpSpPr>
        <p:grpSpPr>
          <a:xfrm flipH="1">
            <a:off x="9918090" y="0"/>
            <a:ext cx="2273910" cy="6921795"/>
            <a:chOff x="760252" y="0"/>
            <a:chExt cx="1981428" cy="6858000"/>
          </a:xfrm>
          <a:solidFill>
            <a:schemeClr val="accent2">
              <a:lumMod val="60000"/>
              <a:lumOff val="40000"/>
            </a:schemeClr>
          </a:solidFill>
        </p:grpSpPr>
        <p:sp>
          <p:nvSpPr>
            <p:cNvPr id="9" name="Freeform: Shape 8">
              <a:extLst>
                <a:ext uri="{FF2B5EF4-FFF2-40B4-BE49-F238E27FC236}">
                  <a16:creationId xmlns:a16="http://schemas.microsoft.com/office/drawing/2014/main" id="{E7AEF357-F0B4-028B-4D7A-0CBE93B33FA6}"/>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10" name="Freeform: Shape 9">
              <a:extLst>
                <a:ext uri="{FF2B5EF4-FFF2-40B4-BE49-F238E27FC236}">
                  <a16:creationId xmlns:a16="http://schemas.microsoft.com/office/drawing/2014/main" id="{2898EF22-3050-DAF3-0054-FD77D958F9E6}"/>
                </a:ext>
              </a:extLst>
            </p:cNvPr>
            <p:cNvSpPr/>
            <p:nvPr/>
          </p:nvSpPr>
          <p:spPr>
            <a:xfrm flipH="1">
              <a:off x="760252" y="0"/>
              <a:ext cx="1981428" cy="6856761"/>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p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8014700E-E454-9B5B-8419-0833A6B9D58E}"/>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60000"/>
                    <a:lumOff val="40000"/>
                  </a:srgbClr>
                </a:solidFill>
                <a:effectLst/>
                <a:uLnTx/>
                <a:uFillTx/>
                <a:latin typeface="Arial" panose="020B0604020202020204" pitchFamily="34" charset="0"/>
                <a:ea typeface="+mn-ea"/>
                <a:cs typeface="Arial" panose="020B0604020202020204" pitchFamily="34" charset="0"/>
              </a:endParaRPr>
            </a:p>
          </p:txBody>
        </p:sp>
      </p:grpSp>
      <p:pic>
        <p:nvPicPr>
          <p:cNvPr id="1026" name="Picture 2" descr="Article Review: Use of Effective Questioning">
            <a:extLst>
              <a:ext uri="{FF2B5EF4-FFF2-40B4-BE49-F238E27FC236}">
                <a16:creationId xmlns:a16="http://schemas.microsoft.com/office/drawing/2014/main" id="{018C3C1E-F1D8-776E-C15B-20A3A7357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803" y="1463041"/>
            <a:ext cx="2701710" cy="318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401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53E6539-079A-4856-B383-2FE769571AD4}"/>
              </a:ext>
            </a:extLst>
          </p:cNvPr>
          <p:cNvGrpSpPr/>
          <p:nvPr/>
        </p:nvGrpSpPr>
        <p:grpSpPr>
          <a:xfrm>
            <a:off x="0" y="0"/>
            <a:ext cx="12208170" cy="6858000"/>
            <a:chOff x="760252" y="0"/>
            <a:chExt cx="12208170" cy="6858000"/>
          </a:xfrm>
        </p:grpSpPr>
        <p:grpSp>
          <p:nvGrpSpPr>
            <p:cNvPr id="30" name="Group 29">
              <a:extLst>
                <a:ext uri="{FF2B5EF4-FFF2-40B4-BE49-F238E27FC236}">
                  <a16:creationId xmlns:a16="http://schemas.microsoft.com/office/drawing/2014/main" id="{7003BFCA-145F-4A6D-BD3C-271B067EADDE}"/>
                </a:ext>
              </a:extLst>
            </p:cNvPr>
            <p:cNvGrpSpPr/>
            <p:nvPr/>
          </p:nvGrpSpPr>
          <p:grpSpPr>
            <a:xfrm flipH="1">
              <a:off x="760252" y="0"/>
              <a:ext cx="2189035" cy="6858000"/>
              <a:chOff x="760252" y="0"/>
              <a:chExt cx="2189035" cy="6858000"/>
            </a:xfrm>
          </p:grpSpPr>
          <p:sp>
            <p:nvSpPr>
              <p:cNvPr id="32" name="Freeform: Shape 31">
                <a:extLst>
                  <a:ext uri="{FF2B5EF4-FFF2-40B4-BE49-F238E27FC236}">
                    <a16:creationId xmlns:a16="http://schemas.microsoft.com/office/drawing/2014/main" id="{A59E77D6-217F-4974-8F9D-6E0109BD7B57}"/>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6A4D7F1C-3B77-4DF9-8261-7F2198108B2B}"/>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3FD0D6A6-C873-4AE9-BC37-F6757DFD243E}"/>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id="{251095D9-A58B-406A-8102-94EE8122EA59}"/>
                </a:ext>
              </a:extLst>
            </p:cNvPr>
            <p:cNvSpPr/>
            <p:nvPr/>
          </p:nvSpPr>
          <p:spPr>
            <a:xfrm>
              <a:off x="2656505" y="0"/>
              <a:ext cx="10311917" cy="6858000"/>
            </a:xfrm>
            <a:prstGeom prst="rect">
              <a:avLst/>
            </a:prstGeom>
            <a:gradFill flip="none" rotWithShape="1">
              <a:gsLst>
                <a:gs pos="3000">
                  <a:schemeClr val="accent5">
                    <a:lumMod val="75000"/>
                  </a:schemeClr>
                </a:gs>
                <a:gs pos="0">
                  <a:schemeClr val="accent5">
                    <a:lumMod val="75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4" name="TextBox 43">
            <a:extLst>
              <a:ext uri="{FF2B5EF4-FFF2-40B4-BE49-F238E27FC236}">
                <a16:creationId xmlns:a16="http://schemas.microsoft.com/office/drawing/2014/main" id="{B9AF9E28-45F6-41BB-9EC3-E134ECC4B5BE}"/>
              </a:ext>
            </a:extLst>
          </p:cNvPr>
          <p:cNvSpPr txBox="1"/>
          <p:nvPr/>
        </p:nvSpPr>
        <p:spPr>
          <a:xfrm>
            <a:off x="2788835" y="2772070"/>
            <a:ext cx="8151127" cy="1311128"/>
          </a:xfrm>
          <a:prstGeom prst="rect">
            <a:avLst/>
          </a:prstGeom>
          <a:noFill/>
        </p:spPr>
        <p:txBody>
          <a:bodyPr wrap="square" rtlCol="0">
            <a:spAutoFit/>
          </a:bodyPr>
          <a:lstStyle>
            <a:defPPr>
              <a:defRPr lang="en-US"/>
            </a:defPPr>
            <a:lvl1pPr>
              <a:defRPr sz="2400" b="1">
                <a:solidFill>
                  <a:srgbClr val="FFFF00"/>
                </a:solidFill>
              </a:defRPr>
            </a:lvl1pPr>
          </a:lstStyle>
          <a:p>
            <a:pPr algn="ctr">
              <a:lnSpc>
                <a:spcPct val="90000"/>
              </a:lnSpc>
            </a:pPr>
            <a:r>
              <a:rPr lang="mn-Cyrl-MN" sz="4400" cap="all" spc="-1" dirty="0">
                <a:solidFill>
                  <a:schemeClr val="bg1"/>
                </a:solidFill>
                <a:effectLst>
                  <a:outerShdw blurRad="50800" dist="38100" dir="10800000" algn="r" rotWithShape="0">
                    <a:prstClr val="black">
                      <a:alpha val="40000"/>
                    </a:prstClr>
                  </a:outerShdw>
                </a:effectLst>
                <a:latin typeface="Arial" panose="020B0604020202020204" pitchFamily="34" charset="0"/>
                <a:ea typeface="DejaVu Sans"/>
                <a:cs typeface="Arial" panose="020B0604020202020204" pitchFamily="34" charset="0"/>
              </a:rPr>
              <a:t>АНХААРАЛ ХАНДУУЛСАНД БАЯРЛАЛАА</a:t>
            </a:r>
            <a:endParaRPr lang="en-US" sz="4400" cap="all" spc="-1" dirty="0" err="1">
              <a:solidFill>
                <a:schemeClr val="bg1"/>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2AEE10AE-9B05-320D-CF78-4AB5575C6F7A}"/>
              </a:ext>
            </a:extLst>
          </p:cNvPr>
          <p:cNvSpPr/>
          <p:nvPr/>
        </p:nvSpPr>
        <p:spPr>
          <a:xfrm>
            <a:off x="1880082" y="342063"/>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4F202F-D2C0-BA14-A31C-B3D37116C6D8}"/>
              </a:ext>
            </a:extLst>
          </p:cNvPr>
          <p:cNvSpPr txBox="1"/>
          <p:nvPr/>
        </p:nvSpPr>
        <p:spPr>
          <a:xfrm>
            <a:off x="5691675" y="5668720"/>
            <a:ext cx="6084865" cy="646331"/>
          </a:xfrm>
          <a:prstGeom prst="rect">
            <a:avLst/>
          </a:prstGeom>
          <a:noFill/>
        </p:spPr>
        <p:txBody>
          <a:bodyPr wrap="square" rtlCol="0">
            <a:spAutoFit/>
          </a:bodyPr>
          <a:lstStyle/>
          <a:p>
            <a:pPr algn="ctr"/>
            <a:r>
              <a:rPr lang="mn-MN" dirty="0">
                <a:solidFill>
                  <a:schemeClr val="accent2">
                    <a:lumMod val="40000"/>
                    <a:lumOff val="60000"/>
                  </a:schemeClr>
                </a:solidFill>
                <a:latin typeface="Arial" panose="020B0604020202020204" pitchFamily="34" charset="0"/>
                <a:cs typeface="Arial" panose="020B0604020202020204" pitchFamily="34" charset="0"/>
              </a:rPr>
              <a:t>Ёс зүйн зөвлөлийн сургалтад зориулан бэлтгэв.  БШУЯ, ЕББУЗГ-ын шинжээч Д.Наранзул</a:t>
            </a:r>
            <a:endParaRPr lang="en-US"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566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CDD102DD-F617-4708-BD09-1D8EB5D9B4FA}"/>
              </a:ext>
            </a:extLst>
          </p:cNvPr>
          <p:cNvGrpSpPr/>
          <p:nvPr/>
        </p:nvGrpSpPr>
        <p:grpSpPr>
          <a:xfrm>
            <a:off x="2834419" y="1702202"/>
            <a:ext cx="2445675" cy="4800600"/>
            <a:chOff x="4020565" y="1087580"/>
            <a:chExt cx="2520000" cy="4800600"/>
          </a:xfrm>
        </p:grpSpPr>
        <p:sp>
          <p:nvSpPr>
            <p:cNvPr id="53" name="Rectangle 52">
              <a:extLst>
                <a:ext uri="{FF2B5EF4-FFF2-40B4-BE49-F238E27FC236}">
                  <a16:creationId xmlns:a16="http://schemas.microsoft.com/office/drawing/2014/main" id="{42653144-7004-4586-9EEC-5054A547FE62}"/>
                </a:ext>
              </a:extLst>
            </p:cNvPr>
            <p:cNvSpPr/>
            <p:nvPr/>
          </p:nvSpPr>
          <p:spPr>
            <a:xfrm>
              <a:off x="4020565" y="1087580"/>
              <a:ext cx="2520000" cy="48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D1B50B10-D7B1-0137-F02D-C2D7334D1E22}"/>
                </a:ext>
              </a:extLst>
            </p:cNvPr>
            <p:cNvSpPr/>
            <p:nvPr/>
          </p:nvSpPr>
          <p:spPr>
            <a:xfrm>
              <a:off x="4020565" y="1317376"/>
              <a:ext cx="2520000" cy="3710546"/>
            </a:xfrm>
            <a:custGeom>
              <a:avLst/>
              <a:gdLst>
                <a:gd name="connsiteX0" fmla="*/ 1828800 w 1828800"/>
                <a:gd name="connsiteY0" fmla="*/ 0 h 3558868"/>
                <a:gd name="connsiteX1" fmla="*/ 1828800 w 1828800"/>
                <a:gd name="connsiteY1" fmla="*/ 3558868 h 3558868"/>
                <a:gd name="connsiteX2" fmla="*/ 0 w 1828800"/>
                <a:gd name="connsiteY2" fmla="*/ 3558868 h 3558868"/>
                <a:gd name="connsiteX3" fmla="*/ 0 w 1828800"/>
                <a:gd name="connsiteY3" fmla="*/ 343157 h 3558868"/>
              </a:gdLst>
              <a:ahLst/>
              <a:cxnLst>
                <a:cxn ang="0">
                  <a:pos x="connsiteX0" y="connsiteY0"/>
                </a:cxn>
                <a:cxn ang="0">
                  <a:pos x="connsiteX1" y="connsiteY1"/>
                </a:cxn>
                <a:cxn ang="0">
                  <a:pos x="connsiteX2" y="connsiteY2"/>
                </a:cxn>
                <a:cxn ang="0">
                  <a:pos x="connsiteX3" y="connsiteY3"/>
                </a:cxn>
              </a:cxnLst>
              <a:rect l="l" t="t" r="r" b="b"/>
              <a:pathLst>
                <a:path w="1828800" h="3558868">
                  <a:moveTo>
                    <a:pt x="1828800" y="0"/>
                  </a:moveTo>
                  <a:lnTo>
                    <a:pt x="1828800" y="3558868"/>
                  </a:lnTo>
                  <a:lnTo>
                    <a:pt x="0" y="3558868"/>
                  </a:lnTo>
                  <a:lnTo>
                    <a:pt x="0" y="34315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BD9EDD2A-7F99-8827-D2C1-2DBF8BDB4718}"/>
                </a:ext>
              </a:extLst>
            </p:cNvPr>
            <p:cNvSpPr txBox="1"/>
            <p:nvPr/>
          </p:nvSpPr>
          <p:spPr>
            <a:xfrm>
              <a:off x="4101017" y="1734964"/>
              <a:ext cx="2343782" cy="3139321"/>
            </a:xfrm>
            <a:prstGeom prst="rect">
              <a:avLst/>
            </a:prstGeom>
            <a:noFill/>
          </p:spPr>
          <p:txBody>
            <a:bodyPr wrap="square" rtlCol="0">
              <a:spAutoFit/>
            </a:bodyPr>
            <a:lstStyle/>
            <a:p>
              <a:pPr marL="0" indent="0" algn="ctr">
                <a:buNone/>
              </a:pPr>
              <a:r>
                <a:rPr lang="mn-MN" sz="1800" b="1" dirty="0">
                  <a:solidFill>
                    <a:schemeClr val="accent2">
                      <a:lumMod val="75000"/>
                    </a:schemeClr>
                  </a:solidFill>
                  <a:latin typeface="Arial" panose="020B0604020202020204" pitchFamily="34" charset="0"/>
                  <a:cs typeface="Arial" panose="020B0604020202020204" pitchFamily="34" charset="0"/>
                </a:rPr>
                <a:t>Хоёрдугаар хавсралт </a:t>
              </a:r>
            </a:p>
            <a:p>
              <a:pPr marL="0" indent="0" algn="ctr">
                <a:buNone/>
              </a:pPr>
              <a:endParaRPr lang="mn-MN" sz="1800" dirty="0">
                <a:solidFill>
                  <a:schemeClr val="bg1"/>
                </a:solidFill>
                <a:latin typeface="Arial" panose="020B0604020202020204" pitchFamily="34" charset="0"/>
                <a:cs typeface="Arial" panose="020B0604020202020204" pitchFamily="34" charset="0"/>
              </a:endParaRPr>
            </a:p>
            <a:p>
              <a:pPr marL="0" indent="0" algn="ctr">
                <a:buNone/>
              </a:pPr>
              <a:r>
                <a:rPr lang="mn-MN" sz="1800" dirty="0">
                  <a:solidFill>
                    <a:srgbClr val="002060"/>
                  </a:solidFill>
                  <a:latin typeface="Arial" panose="020B0604020202020204" pitchFamily="34" charset="0"/>
                  <a:cs typeface="Arial" panose="020B0604020202020204" pitchFamily="34" charset="0"/>
                </a:rPr>
                <a:t>Сургуулийн өмнөх болон ерөнхий боловсролын сургалтын байгууллагын ёс зүйн зөвлөлийн ажиллах үлгэрчилсэн журам </a:t>
              </a:r>
            </a:p>
          </p:txBody>
        </p:sp>
        <p:sp>
          <p:nvSpPr>
            <p:cNvPr id="57" name="Oval 56">
              <a:extLst>
                <a:ext uri="{FF2B5EF4-FFF2-40B4-BE49-F238E27FC236}">
                  <a16:creationId xmlns:a16="http://schemas.microsoft.com/office/drawing/2014/main" id="{B7BE1F86-E53C-D5CD-A674-46B9E4455A66}"/>
                </a:ext>
              </a:extLst>
            </p:cNvPr>
            <p:cNvSpPr/>
            <p:nvPr/>
          </p:nvSpPr>
          <p:spPr>
            <a:xfrm>
              <a:off x="5050928" y="5182933"/>
              <a:ext cx="539685" cy="53968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CCD603E0-A6C3-8BB2-D456-790404A265FA}"/>
              </a:ext>
            </a:extLst>
          </p:cNvPr>
          <p:cNvGrpSpPr/>
          <p:nvPr/>
        </p:nvGrpSpPr>
        <p:grpSpPr>
          <a:xfrm>
            <a:off x="157523" y="1702202"/>
            <a:ext cx="2445675" cy="4800600"/>
            <a:chOff x="1758070" y="1097970"/>
            <a:chExt cx="2520000" cy="4800600"/>
          </a:xfrm>
        </p:grpSpPr>
        <p:sp>
          <p:nvSpPr>
            <p:cNvPr id="67" name="Rectangle 66">
              <a:extLst>
                <a:ext uri="{FF2B5EF4-FFF2-40B4-BE49-F238E27FC236}">
                  <a16:creationId xmlns:a16="http://schemas.microsoft.com/office/drawing/2014/main" id="{6B5986B9-CF25-01E5-D64A-1977965898FF}"/>
                </a:ext>
              </a:extLst>
            </p:cNvPr>
            <p:cNvSpPr/>
            <p:nvPr/>
          </p:nvSpPr>
          <p:spPr>
            <a:xfrm>
              <a:off x="1758070" y="1097970"/>
              <a:ext cx="2520000" cy="48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AC7E2D95-AB8B-CF33-B81E-0C0425FB77AC}"/>
                </a:ext>
              </a:extLst>
            </p:cNvPr>
            <p:cNvSpPr/>
            <p:nvPr/>
          </p:nvSpPr>
          <p:spPr>
            <a:xfrm>
              <a:off x="1758070" y="1445930"/>
              <a:ext cx="2520000" cy="3592382"/>
            </a:xfrm>
            <a:custGeom>
              <a:avLst/>
              <a:gdLst>
                <a:gd name="connsiteX0" fmla="*/ 1828800 w 1828800"/>
                <a:gd name="connsiteY0" fmla="*/ 0 h 3558868"/>
                <a:gd name="connsiteX1" fmla="*/ 1828800 w 1828800"/>
                <a:gd name="connsiteY1" fmla="*/ 3558868 h 3558868"/>
                <a:gd name="connsiteX2" fmla="*/ 0 w 1828800"/>
                <a:gd name="connsiteY2" fmla="*/ 3558868 h 3558868"/>
                <a:gd name="connsiteX3" fmla="*/ 0 w 1828800"/>
                <a:gd name="connsiteY3" fmla="*/ 343157 h 3558868"/>
              </a:gdLst>
              <a:ahLst/>
              <a:cxnLst>
                <a:cxn ang="0">
                  <a:pos x="connsiteX0" y="connsiteY0"/>
                </a:cxn>
                <a:cxn ang="0">
                  <a:pos x="connsiteX1" y="connsiteY1"/>
                </a:cxn>
                <a:cxn ang="0">
                  <a:pos x="connsiteX2" y="connsiteY2"/>
                </a:cxn>
                <a:cxn ang="0">
                  <a:pos x="connsiteX3" y="connsiteY3"/>
                </a:cxn>
              </a:cxnLst>
              <a:rect l="l" t="t" r="r" b="b"/>
              <a:pathLst>
                <a:path w="1828800" h="3558868">
                  <a:moveTo>
                    <a:pt x="1828800" y="0"/>
                  </a:moveTo>
                  <a:lnTo>
                    <a:pt x="1828800" y="3558868"/>
                  </a:lnTo>
                  <a:lnTo>
                    <a:pt x="0" y="3558868"/>
                  </a:lnTo>
                  <a:lnTo>
                    <a:pt x="0" y="34315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07A0029-4866-6EED-2EF8-5ABB85981DF5}"/>
                </a:ext>
              </a:extLst>
            </p:cNvPr>
            <p:cNvSpPr txBox="1"/>
            <p:nvPr/>
          </p:nvSpPr>
          <p:spPr>
            <a:xfrm>
              <a:off x="1792428" y="1798398"/>
              <a:ext cx="2406544" cy="3139321"/>
            </a:xfrm>
            <a:prstGeom prst="rect">
              <a:avLst/>
            </a:prstGeom>
            <a:noFill/>
          </p:spPr>
          <p:txBody>
            <a:bodyPr wrap="square" rtlCol="0">
              <a:spAutoFit/>
            </a:bodyPr>
            <a:lstStyle/>
            <a:p>
              <a:pPr marL="0" indent="0" algn="ctr">
                <a:buNone/>
              </a:pPr>
              <a:r>
                <a:rPr lang="mn-MN" sz="1800" b="1" dirty="0">
                  <a:solidFill>
                    <a:schemeClr val="accent2">
                      <a:lumMod val="75000"/>
                    </a:schemeClr>
                  </a:solidFill>
                  <a:latin typeface="Arial" panose="020B0604020202020204" pitchFamily="34" charset="0"/>
                  <a:cs typeface="Arial" panose="020B0604020202020204" pitchFamily="34" charset="0"/>
                </a:rPr>
                <a:t>Нэгдүгээр</a:t>
              </a:r>
            </a:p>
            <a:p>
              <a:pPr marL="0" indent="0" algn="ctr">
                <a:buNone/>
              </a:pPr>
              <a:r>
                <a:rPr lang="mn-MN" sz="1800" b="1" dirty="0">
                  <a:solidFill>
                    <a:schemeClr val="accent2">
                      <a:lumMod val="75000"/>
                    </a:schemeClr>
                  </a:solidFill>
                  <a:latin typeface="Arial" panose="020B0604020202020204" pitchFamily="34" charset="0"/>
                  <a:cs typeface="Arial" panose="020B0604020202020204" pitchFamily="34" charset="0"/>
                </a:rPr>
                <a:t> хавсралт </a:t>
              </a:r>
            </a:p>
            <a:p>
              <a:pPr marL="0" indent="0" algn="ctr">
                <a:buNone/>
              </a:pPr>
              <a:endParaRPr lang="mn-MN" sz="1800" b="1" dirty="0">
                <a:solidFill>
                  <a:schemeClr val="bg1"/>
                </a:solidFill>
                <a:latin typeface="Arial" panose="020B0604020202020204" pitchFamily="34" charset="0"/>
                <a:cs typeface="Arial" panose="020B0604020202020204" pitchFamily="34" charset="0"/>
              </a:endParaRPr>
            </a:p>
            <a:p>
              <a:pPr marL="0" indent="0" algn="ctr">
                <a:buNone/>
              </a:pPr>
              <a:r>
                <a:rPr lang="mn-MN" sz="1800" dirty="0">
                  <a:solidFill>
                    <a:srgbClr val="002060"/>
                  </a:solidFill>
                  <a:latin typeface="Arial" panose="020B0604020202020204" pitchFamily="34" charset="0"/>
                  <a:cs typeface="Arial" panose="020B0604020202020204" pitchFamily="34" charset="0"/>
                </a:rPr>
                <a:t>Сургуулийн өмнөх болон ерөнхий боловсролын сургалтын байгууллагын багш, ажилтны мэргэжлийн ёс зүйн дүрэм </a:t>
              </a:r>
            </a:p>
          </p:txBody>
        </p:sp>
        <p:sp>
          <p:nvSpPr>
            <p:cNvPr id="71" name="Oval 70">
              <a:extLst>
                <a:ext uri="{FF2B5EF4-FFF2-40B4-BE49-F238E27FC236}">
                  <a16:creationId xmlns:a16="http://schemas.microsoft.com/office/drawing/2014/main" id="{A6F9FE34-44A6-1C90-0632-1CC9031964CE}"/>
                </a:ext>
              </a:extLst>
            </p:cNvPr>
            <p:cNvSpPr/>
            <p:nvPr/>
          </p:nvSpPr>
          <p:spPr>
            <a:xfrm>
              <a:off x="2782629" y="5181082"/>
              <a:ext cx="539685" cy="53968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120" descr="Classroom">
              <a:extLst>
                <a:ext uri="{FF2B5EF4-FFF2-40B4-BE49-F238E27FC236}">
                  <a16:creationId xmlns:a16="http://schemas.microsoft.com/office/drawing/2014/main" id="{3C2E9E0D-9B8A-EFDA-5845-29E7BE890D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60" r="3260"/>
            <a:stretch/>
          </p:blipFill>
          <p:spPr>
            <a:xfrm>
              <a:off x="2908092" y="5296476"/>
              <a:ext cx="288757" cy="308895"/>
            </a:xfrm>
            <a:prstGeom prst="rect">
              <a:avLst/>
            </a:prstGeom>
            <a:effectLst>
              <a:outerShdw blurRad="50800" dist="38100" dir="5400000" algn="t" rotWithShape="0">
                <a:prstClr val="black">
                  <a:alpha val="40000"/>
                </a:prstClr>
              </a:outerShdw>
            </a:effectLst>
          </p:spPr>
        </p:pic>
      </p:grpSp>
      <p:sp>
        <p:nvSpPr>
          <p:cNvPr id="73" name="Rectangle 72">
            <a:extLst>
              <a:ext uri="{FF2B5EF4-FFF2-40B4-BE49-F238E27FC236}">
                <a16:creationId xmlns:a16="http://schemas.microsoft.com/office/drawing/2014/main" id="{FDE3D496-217F-2B86-C55C-3DC55B17D5D0}"/>
              </a:ext>
            </a:extLst>
          </p:cNvPr>
          <p:cNvSpPr/>
          <p:nvPr/>
        </p:nvSpPr>
        <p:spPr>
          <a:xfrm>
            <a:off x="3998" y="6453030"/>
            <a:ext cx="10319083" cy="286764"/>
          </a:xfrm>
          <a:prstGeom prst="rect">
            <a:avLst/>
          </a:prstGeom>
          <a:solidFill>
            <a:srgbClr val="C5CACD"/>
          </a:solidFill>
          <a:ln>
            <a:noFill/>
          </a:ln>
          <a:effectLst>
            <a:outerShdw blurRad="228600" dist="762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03FC434-21ED-C617-69C4-8C6135CFB48C}"/>
              </a:ext>
            </a:extLst>
          </p:cNvPr>
          <p:cNvSpPr/>
          <p:nvPr/>
        </p:nvSpPr>
        <p:spPr>
          <a:xfrm>
            <a:off x="230593" y="1453563"/>
            <a:ext cx="10092489" cy="219285"/>
          </a:xfrm>
          <a:prstGeom prst="rect">
            <a:avLst/>
          </a:prstGeom>
          <a:solidFill>
            <a:srgbClr val="C5CACD"/>
          </a:solidFill>
          <a:ln>
            <a:noFill/>
          </a:ln>
          <a:effectLst>
            <a:outerShdw blurRad="228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943965" y="276077"/>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125741" y="60077"/>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1DDFFA8E-09A1-4CB7-CEA1-BCF8FFA52CF2}"/>
              </a:ext>
            </a:extLst>
          </p:cNvPr>
          <p:cNvSpPr/>
          <p:nvPr/>
        </p:nvSpPr>
        <p:spPr>
          <a:xfrm>
            <a:off x="3999" y="1278762"/>
            <a:ext cx="10607842" cy="385294"/>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E1F103B5-A67D-4970-B776-8C161CD17320}"/>
              </a:ext>
            </a:extLst>
          </p:cNvPr>
          <p:cNvSpPr txBox="1"/>
          <p:nvPr/>
        </p:nvSpPr>
        <p:spPr>
          <a:xfrm>
            <a:off x="-25535" y="845793"/>
            <a:ext cx="8287532" cy="535531"/>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r>
              <a:rPr lang="mn-MN" altLang="en-US" sz="1600" dirty="0">
                <a:solidFill>
                  <a:schemeClr val="accent1">
                    <a:lumMod val="75000"/>
                  </a:schemeClr>
                </a:solidFill>
              </a:rPr>
              <a:t>Боловсрол, шинжлэх ухааны сайдын 2022 оны 12 дугаар сарын 20-ны өдрийн </a:t>
            </a:r>
            <a:r>
              <a:rPr lang="mn-MN" altLang="en-US" sz="1600" dirty="0">
                <a:solidFill>
                  <a:schemeClr val="accent2">
                    <a:lumMod val="75000"/>
                  </a:schemeClr>
                </a:solidFill>
              </a:rPr>
              <a:t>А/545 дугаар </a:t>
            </a:r>
            <a:r>
              <a:rPr lang="mn-MN" altLang="en-US" sz="1600" dirty="0">
                <a:solidFill>
                  <a:schemeClr val="accent1">
                    <a:lumMod val="75000"/>
                  </a:schemeClr>
                </a:solidFill>
              </a:rPr>
              <a:t>тушаал </a:t>
            </a: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23697" y="1450900"/>
            <a:ext cx="838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939160F-936D-C2C3-8918-F7CAC816A812}"/>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B2D6BC3-821B-A146-7A63-5FC3DEF05193}"/>
              </a:ext>
            </a:extLst>
          </p:cNvPr>
          <p:cNvGrpSpPr/>
          <p:nvPr/>
        </p:nvGrpSpPr>
        <p:grpSpPr>
          <a:xfrm>
            <a:off x="3781453" y="5757036"/>
            <a:ext cx="614760" cy="614761"/>
            <a:chOff x="5352648" y="1265806"/>
            <a:chExt cx="615765" cy="615764"/>
          </a:xfrm>
        </p:grpSpPr>
        <p:sp>
          <p:nvSpPr>
            <p:cNvPr id="4" name="Oval 3">
              <a:extLst>
                <a:ext uri="{FF2B5EF4-FFF2-40B4-BE49-F238E27FC236}">
                  <a16:creationId xmlns:a16="http://schemas.microsoft.com/office/drawing/2014/main" id="{5A146649-8885-4ADF-4FCF-8CCB505887E7}"/>
                </a:ext>
              </a:extLst>
            </p:cNvPr>
            <p:cNvSpPr/>
            <p:nvPr/>
          </p:nvSpPr>
          <p:spPr>
            <a:xfrm>
              <a:off x="5352648" y="1265806"/>
              <a:ext cx="615765" cy="61576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5" name="Picture 6" descr="Connections">
              <a:extLst>
                <a:ext uri="{FF2B5EF4-FFF2-40B4-BE49-F238E27FC236}">
                  <a16:creationId xmlns:a16="http://schemas.microsoft.com/office/drawing/2014/main" id="{776C35CC-F381-4138-4F05-E96608F859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63071" y="1349013"/>
              <a:ext cx="432706" cy="432705"/>
            </a:xfrm>
            <a:prstGeom prst="rect">
              <a:avLst/>
            </a:prstGeom>
          </p:spPr>
        </p:pic>
      </p:grpSp>
      <p:grpSp>
        <p:nvGrpSpPr>
          <p:cNvPr id="6" name="Group 5">
            <a:extLst>
              <a:ext uri="{FF2B5EF4-FFF2-40B4-BE49-F238E27FC236}">
                <a16:creationId xmlns:a16="http://schemas.microsoft.com/office/drawing/2014/main" id="{F3B03114-2C4E-ABE5-12D5-C63358B8A0CE}"/>
              </a:ext>
            </a:extLst>
          </p:cNvPr>
          <p:cNvGrpSpPr/>
          <p:nvPr/>
        </p:nvGrpSpPr>
        <p:grpSpPr>
          <a:xfrm>
            <a:off x="5503431" y="1652430"/>
            <a:ext cx="2474331" cy="4800600"/>
            <a:chOff x="4020565" y="1087580"/>
            <a:chExt cx="2549527" cy="4800600"/>
          </a:xfrm>
        </p:grpSpPr>
        <p:sp>
          <p:nvSpPr>
            <p:cNvPr id="7" name="Rectangle 6">
              <a:extLst>
                <a:ext uri="{FF2B5EF4-FFF2-40B4-BE49-F238E27FC236}">
                  <a16:creationId xmlns:a16="http://schemas.microsoft.com/office/drawing/2014/main" id="{A27D1DD1-C680-3878-6A6B-CE8E2AB1372B}"/>
                </a:ext>
              </a:extLst>
            </p:cNvPr>
            <p:cNvSpPr/>
            <p:nvPr/>
          </p:nvSpPr>
          <p:spPr>
            <a:xfrm>
              <a:off x="4020565" y="1087580"/>
              <a:ext cx="2520000" cy="48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F83689CD-E79C-0B63-F26B-70B3A2F766AB}"/>
                </a:ext>
              </a:extLst>
            </p:cNvPr>
            <p:cNvSpPr/>
            <p:nvPr/>
          </p:nvSpPr>
          <p:spPr>
            <a:xfrm>
              <a:off x="4020565" y="1261586"/>
              <a:ext cx="2549527" cy="3766336"/>
            </a:xfrm>
            <a:custGeom>
              <a:avLst/>
              <a:gdLst>
                <a:gd name="connsiteX0" fmla="*/ 1828800 w 1828800"/>
                <a:gd name="connsiteY0" fmla="*/ 0 h 3558868"/>
                <a:gd name="connsiteX1" fmla="*/ 1828800 w 1828800"/>
                <a:gd name="connsiteY1" fmla="*/ 3558868 h 3558868"/>
                <a:gd name="connsiteX2" fmla="*/ 0 w 1828800"/>
                <a:gd name="connsiteY2" fmla="*/ 3558868 h 3558868"/>
                <a:gd name="connsiteX3" fmla="*/ 0 w 1828800"/>
                <a:gd name="connsiteY3" fmla="*/ 343157 h 3558868"/>
              </a:gdLst>
              <a:ahLst/>
              <a:cxnLst>
                <a:cxn ang="0">
                  <a:pos x="connsiteX0" y="connsiteY0"/>
                </a:cxn>
                <a:cxn ang="0">
                  <a:pos x="connsiteX1" y="connsiteY1"/>
                </a:cxn>
                <a:cxn ang="0">
                  <a:pos x="connsiteX2" y="connsiteY2"/>
                </a:cxn>
                <a:cxn ang="0">
                  <a:pos x="connsiteX3" y="connsiteY3"/>
                </a:cxn>
              </a:cxnLst>
              <a:rect l="l" t="t" r="r" b="b"/>
              <a:pathLst>
                <a:path w="1828800" h="3558868">
                  <a:moveTo>
                    <a:pt x="1828800" y="0"/>
                  </a:moveTo>
                  <a:lnTo>
                    <a:pt x="1828800" y="3558868"/>
                  </a:lnTo>
                  <a:lnTo>
                    <a:pt x="0" y="3558868"/>
                  </a:lnTo>
                  <a:lnTo>
                    <a:pt x="0" y="34315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B91FE6F-2DF7-6096-9C0F-D88FD321A5A1}"/>
                </a:ext>
              </a:extLst>
            </p:cNvPr>
            <p:cNvSpPr txBox="1"/>
            <p:nvPr/>
          </p:nvSpPr>
          <p:spPr>
            <a:xfrm>
              <a:off x="4121493" y="1686851"/>
              <a:ext cx="2343782" cy="3947747"/>
            </a:xfrm>
            <a:prstGeom prst="rect">
              <a:avLst/>
            </a:prstGeom>
            <a:noFill/>
          </p:spPr>
          <p:txBody>
            <a:bodyPr wrap="square" rtlCol="0">
              <a:spAutoFit/>
            </a:bodyPr>
            <a:lstStyle/>
            <a:p>
              <a:pPr marR="0" lvl="0" algn="just" rtl="0">
                <a:lnSpc>
                  <a:spcPct val="107000"/>
                </a:lnSpc>
                <a:spcBef>
                  <a:spcPts val="0"/>
                </a:spcBef>
                <a:spcAft>
                  <a:spcPts val="1000"/>
                </a:spcAft>
                <a:tabLst>
                  <a:tab pos="0" algn="l"/>
                  <a:tab pos="57150" algn="l"/>
                  <a:tab pos="571500" algn="l"/>
                  <a:tab pos="628650" algn="l"/>
                </a:tabLst>
              </a:pPr>
              <a:r>
                <a:rPr lang="mn-MN" sz="1300" dirty="0">
                  <a:solidFill>
                    <a:srgbClr val="002060"/>
                  </a:solidFill>
                  <a:effectLst/>
                  <a:latin typeface="Arial" panose="020B0604020202020204" pitchFamily="34" charset="0"/>
                  <a:ea typeface="Calibri" panose="020F0502020204030204" pitchFamily="34" charset="0"/>
                  <a:cs typeface="Arial" panose="020B0604020202020204" pitchFamily="34" charset="0"/>
                </a:rPr>
                <a:t>Байгууллагын хөдөлмөрийн дотоод журам, албан тушаалын тодорхойлолт, хөдөлмөрийн гэрээнд энэхүү дүрмийн дагуу нэмэлт өөрчлөлт оруулж, баталж, хэрэгжүүлэх, ёс зүйн зөвлөлийн үйл ажиллагаанд дэмжлэг үзүүлж ажиллахыг цэцэрлэгийн эрхлэгч, ерөнхий боловсролын сургуулийн захирал нарт үүрэг болгосугай.</a:t>
              </a:r>
              <a:endParaRPr lang="en-US" sz="13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mn-MN" sz="13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13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mn-MN" sz="1300" dirty="0">
                <a:solidFill>
                  <a:schemeClr val="bg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280AB78C-DEA2-C1DF-4780-F58C7478758A}"/>
                </a:ext>
              </a:extLst>
            </p:cNvPr>
            <p:cNvSpPr/>
            <p:nvPr/>
          </p:nvSpPr>
          <p:spPr>
            <a:xfrm>
              <a:off x="5050928" y="5182933"/>
              <a:ext cx="539685" cy="53968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25EF38B6-5E32-35E3-FFDA-AB507549B8F4}"/>
              </a:ext>
            </a:extLst>
          </p:cNvPr>
          <p:cNvGrpSpPr/>
          <p:nvPr/>
        </p:nvGrpSpPr>
        <p:grpSpPr>
          <a:xfrm>
            <a:off x="8122440" y="1662639"/>
            <a:ext cx="2355197" cy="4800600"/>
            <a:chOff x="4020564" y="1087580"/>
            <a:chExt cx="2531258" cy="4800600"/>
          </a:xfrm>
        </p:grpSpPr>
        <p:sp>
          <p:nvSpPr>
            <p:cNvPr id="14" name="Rectangle 13">
              <a:extLst>
                <a:ext uri="{FF2B5EF4-FFF2-40B4-BE49-F238E27FC236}">
                  <a16:creationId xmlns:a16="http://schemas.microsoft.com/office/drawing/2014/main" id="{A87937B8-91ED-7EBB-21F7-9E075CDDD40F}"/>
                </a:ext>
              </a:extLst>
            </p:cNvPr>
            <p:cNvSpPr/>
            <p:nvPr/>
          </p:nvSpPr>
          <p:spPr>
            <a:xfrm>
              <a:off x="4020565" y="1087580"/>
              <a:ext cx="2520000" cy="48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51F6ADB-E364-2EB7-1244-42FC588AFA12}"/>
                </a:ext>
              </a:extLst>
            </p:cNvPr>
            <p:cNvSpPr/>
            <p:nvPr/>
          </p:nvSpPr>
          <p:spPr>
            <a:xfrm>
              <a:off x="4020564" y="1211631"/>
              <a:ext cx="2531258" cy="3816291"/>
            </a:xfrm>
            <a:custGeom>
              <a:avLst/>
              <a:gdLst>
                <a:gd name="connsiteX0" fmla="*/ 1828800 w 1828800"/>
                <a:gd name="connsiteY0" fmla="*/ 0 h 3558868"/>
                <a:gd name="connsiteX1" fmla="*/ 1828800 w 1828800"/>
                <a:gd name="connsiteY1" fmla="*/ 3558868 h 3558868"/>
                <a:gd name="connsiteX2" fmla="*/ 0 w 1828800"/>
                <a:gd name="connsiteY2" fmla="*/ 3558868 h 3558868"/>
                <a:gd name="connsiteX3" fmla="*/ 0 w 1828800"/>
                <a:gd name="connsiteY3" fmla="*/ 343157 h 3558868"/>
              </a:gdLst>
              <a:ahLst/>
              <a:cxnLst>
                <a:cxn ang="0">
                  <a:pos x="connsiteX0" y="connsiteY0"/>
                </a:cxn>
                <a:cxn ang="0">
                  <a:pos x="connsiteX1" y="connsiteY1"/>
                </a:cxn>
                <a:cxn ang="0">
                  <a:pos x="connsiteX2" y="connsiteY2"/>
                </a:cxn>
                <a:cxn ang="0">
                  <a:pos x="connsiteX3" y="connsiteY3"/>
                </a:cxn>
              </a:cxnLst>
              <a:rect l="l" t="t" r="r" b="b"/>
              <a:pathLst>
                <a:path w="1828800" h="3558868">
                  <a:moveTo>
                    <a:pt x="1828800" y="0"/>
                  </a:moveTo>
                  <a:lnTo>
                    <a:pt x="1828800" y="3558868"/>
                  </a:lnTo>
                  <a:lnTo>
                    <a:pt x="0" y="3558868"/>
                  </a:lnTo>
                  <a:lnTo>
                    <a:pt x="0" y="34315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CA4C7A4-2C54-DBFE-D244-BDC1C3F67307}"/>
                </a:ext>
              </a:extLst>
            </p:cNvPr>
            <p:cNvSpPr txBox="1"/>
            <p:nvPr/>
          </p:nvSpPr>
          <p:spPr>
            <a:xfrm>
              <a:off x="4170552" y="1853488"/>
              <a:ext cx="2187031" cy="2462213"/>
            </a:xfrm>
            <a:prstGeom prst="rect">
              <a:avLst/>
            </a:prstGeom>
            <a:solidFill>
              <a:schemeClr val="tx2">
                <a:lumMod val="20000"/>
                <a:lumOff val="80000"/>
              </a:schemeClr>
            </a:solidFill>
          </p:spPr>
          <p:txBody>
            <a:bodyPr wrap="square" rtlCol="0">
              <a:spAutoFit/>
            </a:bodyPr>
            <a:lstStyle/>
            <a:p>
              <a:pPr marL="0" indent="0" algn="just">
                <a:buNone/>
              </a:pPr>
              <a:r>
                <a:rPr lang="mn-MN" sz="1400" dirty="0">
                  <a:solidFill>
                    <a:srgbClr val="002060"/>
                  </a:solidFill>
                  <a:effectLst/>
                  <a:latin typeface="Arial" panose="020B0604020202020204" pitchFamily="34" charset="0"/>
                  <a:ea typeface="Calibri" panose="020F0502020204030204" pitchFamily="34" charset="0"/>
                </a:rPr>
                <a:t>Дүрэм, үлгэрчилсэн журмыг хэрэгжүүлэх ажлыг мэргэжил, арга зүйн удирдлагаар хангаж ажиллахыг Боловсролын ерөнхий газар, аймаг, нийслэлийн боловсролын газрын дарга нарт даалгасугай</a:t>
              </a:r>
              <a:endParaRPr lang="mn-MN" sz="1400" dirty="0">
                <a:solidFill>
                  <a:srgbClr val="002060"/>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4E000EDF-52B4-2EC8-1BC2-8EEF16CFCE04}"/>
                </a:ext>
              </a:extLst>
            </p:cNvPr>
            <p:cNvSpPr/>
            <p:nvPr/>
          </p:nvSpPr>
          <p:spPr>
            <a:xfrm>
              <a:off x="5050928" y="5182933"/>
              <a:ext cx="539685" cy="53968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Diagonal Corners Snipped 17">
            <a:extLst>
              <a:ext uri="{FF2B5EF4-FFF2-40B4-BE49-F238E27FC236}">
                <a16:creationId xmlns:a16="http://schemas.microsoft.com/office/drawing/2014/main" id="{80151239-142C-08DC-5BA8-8171CFC3DEA4}"/>
              </a:ext>
            </a:extLst>
          </p:cNvPr>
          <p:cNvSpPr/>
          <p:nvPr/>
        </p:nvSpPr>
        <p:spPr>
          <a:xfrm>
            <a:off x="-25535" y="6488112"/>
            <a:ext cx="10674172" cy="368405"/>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Ёс зүйг эрхэмлэвээс хүндлэлийг хүртэнэ.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0" name="Graphic 19" descr="Management outline">
            <a:extLst>
              <a:ext uri="{FF2B5EF4-FFF2-40B4-BE49-F238E27FC236}">
                <a16:creationId xmlns:a16="http://schemas.microsoft.com/office/drawing/2014/main" id="{987C4A36-4C7A-2521-DBDA-30AFE1A840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6507" y="5755784"/>
            <a:ext cx="502147" cy="502147"/>
          </a:xfrm>
          <a:prstGeom prst="rect">
            <a:avLst/>
          </a:prstGeom>
        </p:spPr>
      </p:pic>
      <p:pic>
        <p:nvPicPr>
          <p:cNvPr id="22" name="Graphic 21" descr="Clipboard with solid fill">
            <a:extLst>
              <a:ext uri="{FF2B5EF4-FFF2-40B4-BE49-F238E27FC236}">
                <a16:creationId xmlns:a16="http://schemas.microsoft.com/office/drawing/2014/main" id="{0F29E184-F33C-DF26-7AC3-C2DF8F729C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4845" y="5760061"/>
            <a:ext cx="479814" cy="479814"/>
          </a:xfrm>
          <a:prstGeom prst="rect">
            <a:avLst/>
          </a:prstGeom>
        </p:spPr>
      </p:pic>
      <p:pic>
        <p:nvPicPr>
          <p:cNvPr id="10" name="Graphic 9" descr="Target Audience">
            <a:extLst>
              <a:ext uri="{FF2B5EF4-FFF2-40B4-BE49-F238E27FC236}">
                <a16:creationId xmlns:a16="http://schemas.microsoft.com/office/drawing/2014/main" id="{7BBA5112-3EC8-2D04-DF6B-51075CAC96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20512" y="393204"/>
            <a:ext cx="725693" cy="725693"/>
          </a:xfrm>
          <a:prstGeom prst="rect">
            <a:avLst/>
          </a:prstGeom>
        </p:spPr>
      </p:pic>
    </p:spTree>
    <p:extLst>
      <p:ext uri="{BB962C8B-B14F-4D97-AF65-F5344CB8AC3E}">
        <p14:creationId xmlns:p14="http://schemas.microsoft.com/office/powerpoint/2010/main" val="29943708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0-#ppt_w/2"/>
                                          </p:val>
                                        </p:tav>
                                        <p:tav tm="100000">
                                          <p:val>
                                            <p:strVal val="#ppt_x"/>
                                          </p:val>
                                        </p:tav>
                                      </p:tavLst>
                                    </p:anim>
                                    <p:anim calcmode="lin" valueType="num">
                                      <p:cBhvr additive="base">
                                        <p:cTn id="1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B5986B9-CF25-01E5-D64A-1977965898FF}"/>
              </a:ext>
            </a:extLst>
          </p:cNvPr>
          <p:cNvSpPr/>
          <p:nvPr/>
        </p:nvSpPr>
        <p:spPr>
          <a:xfrm>
            <a:off x="-7094429" y="2990243"/>
            <a:ext cx="379505" cy="925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FDE3D496-217F-2B86-C55C-3DC55B17D5D0}"/>
              </a:ext>
            </a:extLst>
          </p:cNvPr>
          <p:cNvSpPr/>
          <p:nvPr/>
        </p:nvSpPr>
        <p:spPr>
          <a:xfrm>
            <a:off x="3998" y="6453030"/>
            <a:ext cx="10319083" cy="286764"/>
          </a:xfrm>
          <a:prstGeom prst="rect">
            <a:avLst/>
          </a:prstGeom>
          <a:solidFill>
            <a:srgbClr val="C5CACD"/>
          </a:solidFill>
          <a:ln>
            <a:noFill/>
          </a:ln>
          <a:effectLst>
            <a:outerShdw blurRad="228600" dist="762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60F6CC4-065A-381E-6D15-10C5A7A8BB91}"/>
              </a:ext>
            </a:extLst>
          </p:cNvPr>
          <p:cNvSpPr/>
          <p:nvPr/>
        </p:nvSpPr>
        <p:spPr>
          <a:xfrm>
            <a:off x="-23696" y="6423676"/>
            <a:ext cx="10756231" cy="385294"/>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03FC434-21ED-C617-69C4-8C6135CFB48C}"/>
              </a:ext>
            </a:extLst>
          </p:cNvPr>
          <p:cNvSpPr/>
          <p:nvPr/>
        </p:nvSpPr>
        <p:spPr>
          <a:xfrm>
            <a:off x="230593" y="1453563"/>
            <a:ext cx="10092489" cy="219285"/>
          </a:xfrm>
          <a:prstGeom prst="rect">
            <a:avLst/>
          </a:prstGeom>
          <a:solidFill>
            <a:srgbClr val="C5CACD"/>
          </a:solidFill>
          <a:ln>
            <a:noFill/>
          </a:ln>
          <a:effectLst>
            <a:outerShdw blurRad="228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943965" y="276077"/>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125741" y="60077"/>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1DDFFA8E-09A1-4CB7-CEA1-BCF8FFA52CF2}"/>
              </a:ext>
            </a:extLst>
          </p:cNvPr>
          <p:cNvSpPr/>
          <p:nvPr/>
        </p:nvSpPr>
        <p:spPr>
          <a:xfrm>
            <a:off x="0" y="1298691"/>
            <a:ext cx="10607842" cy="385294"/>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23697" y="1450900"/>
            <a:ext cx="838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939160F-936D-C2C3-8918-F7CAC816A812}"/>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56B452-DCB3-A1DC-478A-0541575D0521}"/>
              </a:ext>
            </a:extLst>
          </p:cNvPr>
          <p:cNvSpPr txBox="1"/>
          <p:nvPr/>
        </p:nvSpPr>
        <p:spPr>
          <a:xfrm>
            <a:off x="2271942" y="1634532"/>
            <a:ext cx="7850324" cy="5355312"/>
          </a:xfrm>
          <a:prstGeom prst="rect">
            <a:avLst/>
          </a:prstGeom>
          <a:noFill/>
        </p:spPr>
        <p:txBody>
          <a:bodyPr wrap="square" rtlCol="0">
            <a:spAutoFit/>
          </a:bodyPr>
          <a:lstStyle/>
          <a:p>
            <a:pPr marL="285750" indent="-285750" algn="just">
              <a:buFont typeface="Wingdings" panose="05000000000000000000" pitchFamily="2" charset="2"/>
              <a:buChar char="Ø"/>
            </a:pPr>
            <a:r>
              <a:rPr lang="mn-M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ЮНЕСКО-гоос багшийн хөгжлийн талаар баримталж буй чиглэл бусад улс орны боловсролын ажилтны ёс зүйн кодтой нийцүүлсэн</a:t>
            </a:r>
          </a:p>
          <a:p>
            <a:pPr marL="285750" indent="-285750" algn="just">
              <a:buFont typeface="Wingdings" panose="05000000000000000000" pitchFamily="2" charset="2"/>
              <a:buChar char="Ø"/>
            </a:pPr>
            <a:r>
              <a:rPr lang="mn-M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Багш, ажилтны </a:t>
            </a:r>
            <a:r>
              <a:rPr lang="mn-MN" dirty="0">
                <a:solidFill>
                  <a:srgbClr val="002060"/>
                </a:solidFill>
                <a:latin typeface="Arial" panose="020B0604020202020204" pitchFamily="34" charset="0"/>
                <a:ea typeface="Calibri" panose="020F0502020204030204" pitchFamily="34" charset="0"/>
                <a:cs typeface="Arial" panose="020B0604020202020204" pitchFamily="34" charset="0"/>
              </a:rPr>
              <a:t>ажил мэргэжлийнхээ өмнө болон боловсролын </a:t>
            </a:r>
            <a:r>
              <a:rPr lang="mn-M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харилцаанд оролцогч талуудын өмнө хүлээх ёс зүйн шаардлагыг ангилж тодорхойлсон</a:t>
            </a:r>
          </a:p>
          <a:p>
            <a:pPr marL="285750" indent="-285750" algn="just">
              <a:buFont typeface="Wingdings" panose="05000000000000000000" pitchFamily="2" charset="2"/>
              <a:buChar char="Ø"/>
            </a:pPr>
            <a:r>
              <a:rPr lang="mn-MN" dirty="0">
                <a:solidFill>
                  <a:srgbClr val="002060"/>
                </a:solidFill>
                <a:latin typeface="Arial" panose="020B0604020202020204" pitchFamily="34" charset="0"/>
                <a:ea typeface="Calibri" panose="020F0502020204030204" pitchFamily="34" charset="0"/>
              </a:rPr>
              <a:t>Ц</a:t>
            </a:r>
            <a:r>
              <a:rPr lang="mn-MN" sz="1800" dirty="0">
                <a:solidFill>
                  <a:srgbClr val="002060"/>
                </a:solidFill>
                <a:effectLst/>
                <a:latin typeface="Arial" panose="020B0604020202020204" pitchFamily="34" charset="0"/>
                <a:ea typeface="Calibri" panose="020F0502020204030204" pitchFamily="34" charset="0"/>
              </a:rPr>
              <a:t>ахим технологи ашиглахтай холбоотой ёс зүйн хэм хэмжээг шинээр тодорхойлсон</a:t>
            </a:r>
            <a:endParaRPr lang="mn-MN"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mn-MN" dirty="0">
                <a:solidFill>
                  <a:srgbClr val="002060"/>
                </a:solidFill>
                <a:latin typeface="Arial" panose="020B0604020202020204" pitchFamily="34" charset="0"/>
                <a:ea typeface="Calibri" panose="020F0502020204030204" pitchFamily="34" charset="0"/>
              </a:rPr>
              <a:t>Ёс</a:t>
            </a:r>
            <a:r>
              <a:rPr lang="en-US" dirty="0">
                <a:solidFill>
                  <a:srgbClr val="002060"/>
                </a:solidFill>
                <a:latin typeface="Arial" panose="020B0604020202020204" pitchFamily="34" charset="0"/>
                <a:ea typeface="Calibri" panose="020F0502020204030204" pitchFamily="34" charset="0"/>
              </a:rPr>
              <a:t> </a:t>
            </a:r>
            <a:r>
              <a:rPr lang="mn-MN" dirty="0">
                <a:solidFill>
                  <a:srgbClr val="002060"/>
                </a:solidFill>
                <a:latin typeface="Arial" panose="020B0604020202020204" pitchFamily="34" charset="0"/>
                <a:ea typeface="Calibri" panose="020F0502020204030204" pitchFamily="34" charset="0"/>
              </a:rPr>
              <a:t>зүйн шаардлагууд</a:t>
            </a:r>
            <a:r>
              <a:rPr lang="en-US" dirty="0">
                <a:solidFill>
                  <a:srgbClr val="002060"/>
                </a:solidFill>
                <a:latin typeface="Arial" panose="020B0604020202020204" pitchFamily="34" charset="0"/>
                <a:ea typeface="Calibri" panose="020F0502020204030204" pitchFamily="34" charset="0"/>
              </a:rPr>
              <a:t> </a:t>
            </a:r>
            <a:r>
              <a:rPr lang="mn-MN" dirty="0">
                <a:solidFill>
                  <a:srgbClr val="002060"/>
                </a:solidFill>
                <a:latin typeface="Arial" panose="020B0604020202020204" pitchFamily="34" charset="0"/>
                <a:ea typeface="Calibri" panose="020F0502020204030204" pitchFamily="34" charset="0"/>
              </a:rPr>
              <a:t>тодорхойлохдоо хатуу хориглох, шийтгэх, үгүйсгэх хэлбэрээс багш, ажилтан өөрөө ёс зүйг эрхэмлэх, ёс зүйн зөрчлөөс өөрөө урьдчилан сэргийлэхийг дэмжих, зөвшөөрөх, сануулах, анхааруулах, итгэл үзүүлэх хэлбэрийг түлхүү тусгасан.</a:t>
            </a:r>
          </a:p>
          <a:p>
            <a:pPr marL="285750" indent="-285750" algn="just">
              <a:buFont typeface="Wingdings" panose="05000000000000000000" pitchFamily="2" charset="2"/>
              <a:buChar char="Ø"/>
            </a:pPr>
            <a:r>
              <a:rPr lang="mn-MN" dirty="0">
                <a:solidFill>
                  <a:srgbClr val="002060"/>
                </a:solidFill>
                <a:latin typeface="Arial" panose="020B0604020202020204" pitchFamily="34" charset="0"/>
                <a:ea typeface="Calibri" panose="020F0502020204030204" pitchFamily="34" charset="0"/>
              </a:rPr>
              <a:t>Ё</a:t>
            </a:r>
            <a:r>
              <a:rPr lang="mn-MN" sz="1800" dirty="0">
                <a:solidFill>
                  <a:srgbClr val="002060"/>
                </a:solidFill>
                <a:effectLst/>
                <a:latin typeface="Arial" panose="020B0604020202020204" pitchFamily="34" charset="0"/>
                <a:ea typeface="Calibri" panose="020F0502020204030204" pitchFamily="34" charset="0"/>
              </a:rPr>
              <a:t>с зүйн зөвлөлийг байгуулах ба зөвлөлийн бүрэлдэхүүн, чиг үүрэг, үйл ажиллагаа, хариуцлагын нарийвчилсан зохицуулалт тодорхой болсон.  </a:t>
            </a:r>
          </a:p>
          <a:p>
            <a:pPr marL="285750" indent="-285750" algn="just">
              <a:buFont typeface="Wingdings" panose="05000000000000000000" pitchFamily="2" charset="2"/>
              <a:buChar char="Ø"/>
            </a:pPr>
            <a:r>
              <a:rPr lang="mn-MN" sz="1800" dirty="0">
                <a:solidFill>
                  <a:srgbClr val="002060"/>
                </a:solidFill>
                <a:effectLst/>
                <a:latin typeface="Arial" panose="020B0604020202020204" pitchFamily="34" charset="0"/>
                <a:ea typeface="Calibri" panose="020F0502020204030204" pitchFamily="34" charset="0"/>
              </a:rPr>
              <a:t>Засгийн газрын 2019 оны 33 дугаар тогтоолоор баталсан “Төрийн жинхэнэ болон үйлчилгээний албан хаагчийн ёс зүйн дүрэм”-тэй зарим зохицуулалтыг нийцүүлсэн.</a:t>
            </a:r>
          </a:p>
          <a:p>
            <a:pPr algn="just"/>
            <a:endParaRPr lang="mn-MN" sz="1800" dirty="0">
              <a:solidFill>
                <a:srgbClr val="002060"/>
              </a:solidFill>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Ø"/>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BBAEBAF-1696-2A9A-8451-4B68FBAA1338}"/>
              </a:ext>
            </a:extLst>
          </p:cNvPr>
          <p:cNvSpPr txBox="1"/>
          <p:nvPr/>
        </p:nvSpPr>
        <p:spPr>
          <a:xfrm>
            <a:off x="182893" y="921294"/>
            <a:ext cx="8205107" cy="707886"/>
          </a:xfrm>
          <a:prstGeom prst="rect">
            <a:avLst/>
          </a:prstGeom>
          <a:noFill/>
        </p:spPr>
        <p:txBody>
          <a:bodyPr wrap="square" rtlCol="0">
            <a:spAutoFit/>
          </a:bodyPr>
          <a:lstStyle/>
          <a:p>
            <a:r>
              <a:rPr lang="mn-MN" sz="2000" dirty="0">
                <a:solidFill>
                  <a:schemeClr val="accent2">
                    <a:lumMod val="75000"/>
                  </a:schemeClr>
                </a:solidFill>
                <a:latin typeface="Arial" panose="020B0604020202020204" pitchFamily="34" charset="0"/>
                <a:cs typeface="Arial" panose="020B0604020202020204" pitchFamily="34" charset="0"/>
              </a:rPr>
              <a:t>Шинэчилсэн дүрэм, журмын гол өөрчлөлт, ач холбогдол:  </a:t>
            </a:r>
            <a:endParaRPr lang="en-US" sz="2000" dirty="0">
              <a:solidFill>
                <a:schemeClr val="accent2">
                  <a:lumMod val="75000"/>
                </a:schemeClr>
              </a:solidFill>
              <a:latin typeface="Arial" panose="020B0604020202020204" pitchFamily="34" charset="0"/>
              <a:cs typeface="Arial" panose="020B0604020202020204" pitchFamily="34" charset="0"/>
            </a:endParaRPr>
          </a:p>
          <a:p>
            <a:endParaRPr lang="en-US" sz="2000" dirty="0">
              <a:solidFill>
                <a:schemeClr val="accent2">
                  <a:lumMod val="75000"/>
                </a:schemeClr>
              </a:solidFill>
            </a:endParaRPr>
          </a:p>
        </p:txBody>
      </p:sp>
      <p:pic>
        <p:nvPicPr>
          <p:cNvPr id="1026" name="Picture 2" descr="Heart-Strings Talent Education - SAA Aspirational Code of Ethics">
            <a:extLst>
              <a:ext uri="{FF2B5EF4-FFF2-40B4-BE49-F238E27FC236}">
                <a16:creationId xmlns:a16="http://schemas.microsoft.com/office/drawing/2014/main" id="{37B6CAA3-1C3A-70B3-64E8-1071AF77B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70" y="2990243"/>
            <a:ext cx="1946963" cy="1321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Diagonal Corners Snipped 3">
            <a:extLst>
              <a:ext uri="{FF2B5EF4-FFF2-40B4-BE49-F238E27FC236}">
                <a16:creationId xmlns:a16="http://schemas.microsoft.com/office/drawing/2014/main" id="{6CE09F6B-6FC9-E7CF-2E52-B24CD67B54EE}"/>
              </a:ext>
            </a:extLst>
          </p:cNvPr>
          <p:cNvSpPr/>
          <p:nvPr/>
        </p:nvSpPr>
        <p:spPr>
          <a:xfrm>
            <a:off x="-7928" y="6438065"/>
            <a:ext cx="10010893" cy="368405"/>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a:lnSpc>
                <a:spcPct val="107000"/>
              </a:lnSpc>
              <a:spcBef>
                <a:spcPts val="0"/>
              </a:spcBef>
              <a:spcAft>
                <a:spcPts val="0"/>
              </a:spcAft>
            </a:pPr>
            <a:endPar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mn-MN"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Хүнд юуг хийх, юунаас татгалзах хэрэгтэйг танихад тусалдаг зүйл бол ёс суртахуун юм.</a:t>
            </a:r>
            <a:r>
              <a:rPr lang="en-US"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mn-MN"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Аристотель</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6" name="Graphic 5" descr="Target Audience">
            <a:extLst>
              <a:ext uri="{FF2B5EF4-FFF2-40B4-BE49-F238E27FC236}">
                <a16:creationId xmlns:a16="http://schemas.microsoft.com/office/drawing/2014/main" id="{DE650659-2282-5E9B-F72A-645B1DF92A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2010" y="276076"/>
            <a:ext cx="725693" cy="725693"/>
          </a:xfrm>
          <a:prstGeom prst="rect">
            <a:avLst/>
          </a:prstGeom>
        </p:spPr>
      </p:pic>
    </p:spTree>
    <p:extLst>
      <p:ext uri="{BB962C8B-B14F-4D97-AF65-F5344CB8AC3E}">
        <p14:creationId xmlns:p14="http://schemas.microsoft.com/office/powerpoint/2010/main" val="358198095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89017" y="292637"/>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0793" y="76637"/>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453902" y="860818"/>
            <a:ext cx="8317121" cy="501676"/>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algn="ctr"/>
            <a:r>
              <a:rPr lang="mn-MN" sz="1200" dirty="0">
                <a:solidFill>
                  <a:schemeClr val="accent2">
                    <a:lumMod val="75000"/>
                  </a:schemeClr>
                </a:solidFill>
                <a:effectLst/>
                <a:latin typeface="Arial" panose="020B0604020202020204" pitchFamily="34" charset="0"/>
                <a:ea typeface="Calibri" panose="020F0502020204030204" pitchFamily="34" charset="0"/>
              </a:rPr>
              <a:t>“Сургуулийн өмнөх болон ерөнхий боловсролын сургалтын байгууллагын багш, ажилтны </a:t>
            </a:r>
          </a:p>
          <a:p>
            <a:pPr algn="ctr"/>
            <a:r>
              <a:rPr lang="mn-MN" sz="1200" dirty="0">
                <a:solidFill>
                  <a:schemeClr val="accent2">
                    <a:lumMod val="75000"/>
                  </a:schemeClr>
                </a:solidFill>
                <a:effectLst/>
                <a:latin typeface="Arial" panose="020B0604020202020204" pitchFamily="34" charset="0"/>
                <a:ea typeface="Calibri" panose="020F0502020204030204" pitchFamily="34" charset="0"/>
              </a:rPr>
              <a:t>мэргэжлийн ёс зүйн дүрэм” </a:t>
            </a:r>
            <a:endParaRPr lang="en-US" sz="1200" dirty="0">
              <a:solidFill>
                <a:schemeClr val="accent2">
                  <a:lumMod val="75000"/>
                </a:schemeClr>
              </a:solidFill>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23697" y="1450900"/>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BC90B11-3902-1805-4853-017B3D1A6BAE}"/>
              </a:ext>
            </a:extLst>
          </p:cNvPr>
          <p:cNvSpPr txBox="1"/>
          <p:nvPr/>
        </p:nvSpPr>
        <p:spPr>
          <a:xfrm>
            <a:off x="9525442" y="4878293"/>
            <a:ext cx="1278193" cy="369332"/>
          </a:xfrm>
          <a:prstGeom prst="rect">
            <a:avLst/>
          </a:prstGeom>
          <a:noFill/>
        </p:spPr>
        <p:txBody>
          <a:bodyPr wrap="square" rtlCol="0">
            <a:spAutoFit/>
          </a:bodyPr>
          <a:lstStyle/>
          <a:p>
            <a:endParaRPr lang="en-US" dirty="0"/>
          </a:p>
        </p:txBody>
      </p:sp>
      <p:sp>
        <p:nvSpPr>
          <p:cNvPr id="62" name="Oval 61">
            <a:extLst>
              <a:ext uri="{FF2B5EF4-FFF2-40B4-BE49-F238E27FC236}">
                <a16:creationId xmlns:a16="http://schemas.microsoft.com/office/drawing/2014/main" id="{FAEF5EA3-A1D1-265B-3AF4-767AEE7DCC4D}"/>
              </a:ext>
            </a:extLst>
          </p:cNvPr>
          <p:cNvSpPr/>
          <p:nvPr/>
        </p:nvSpPr>
        <p:spPr>
          <a:xfrm>
            <a:off x="188177" y="1731583"/>
            <a:ext cx="4307114" cy="4307114"/>
          </a:xfrm>
          <a:prstGeom prst="ellipse">
            <a:avLst/>
          </a:prstGeom>
          <a:solidFill>
            <a:schemeClr val="bg1"/>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9" name="Oval 68">
            <a:extLst>
              <a:ext uri="{FF2B5EF4-FFF2-40B4-BE49-F238E27FC236}">
                <a16:creationId xmlns:a16="http://schemas.microsoft.com/office/drawing/2014/main" id="{259234A6-47B0-7E79-BDE5-426C4080FECB}"/>
              </a:ext>
            </a:extLst>
          </p:cNvPr>
          <p:cNvSpPr/>
          <p:nvPr/>
        </p:nvSpPr>
        <p:spPr>
          <a:xfrm>
            <a:off x="2484714" y="2079585"/>
            <a:ext cx="493428" cy="49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8144FA0-6C1C-A619-ECB9-792169B321EE}"/>
              </a:ext>
            </a:extLst>
          </p:cNvPr>
          <p:cNvSpPr/>
          <p:nvPr/>
        </p:nvSpPr>
        <p:spPr>
          <a:xfrm>
            <a:off x="453902" y="1868881"/>
            <a:ext cx="3860800" cy="3860800"/>
          </a:xfrm>
          <a:prstGeom prst="ellipse">
            <a:avLst/>
          </a:prstGeom>
          <a:gradFill flip="none" rotWithShape="1">
            <a:gsLst>
              <a:gs pos="3000">
                <a:schemeClr val="accent5">
                  <a:lumMod val="75000"/>
                </a:schemeClr>
              </a:gs>
              <a:gs pos="0">
                <a:schemeClr val="accent5">
                  <a:lumMod val="75000"/>
                </a:schemeClr>
              </a:gs>
              <a:gs pos="54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82" name="Group 81">
            <a:extLst>
              <a:ext uri="{FF2B5EF4-FFF2-40B4-BE49-F238E27FC236}">
                <a16:creationId xmlns:a16="http://schemas.microsoft.com/office/drawing/2014/main" id="{5D69989E-119F-D690-62D2-D55A13C24782}"/>
              </a:ext>
            </a:extLst>
          </p:cNvPr>
          <p:cNvGrpSpPr/>
          <p:nvPr/>
        </p:nvGrpSpPr>
        <p:grpSpPr>
          <a:xfrm>
            <a:off x="1101647" y="2674081"/>
            <a:ext cx="2480174" cy="2480174"/>
            <a:chOff x="4855913" y="2188913"/>
            <a:chExt cx="2480174" cy="2480174"/>
          </a:xfrm>
        </p:grpSpPr>
        <p:sp>
          <p:nvSpPr>
            <p:cNvPr id="83" name="Oval 82">
              <a:extLst>
                <a:ext uri="{FF2B5EF4-FFF2-40B4-BE49-F238E27FC236}">
                  <a16:creationId xmlns:a16="http://schemas.microsoft.com/office/drawing/2014/main" id="{19504B7D-B2F2-65C9-9939-E776919ECCAE}"/>
                </a:ext>
              </a:extLst>
            </p:cNvPr>
            <p:cNvSpPr/>
            <p:nvPr/>
          </p:nvSpPr>
          <p:spPr>
            <a:xfrm>
              <a:off x="4855913" y="2188913"/>
              <a:ext cx="2480174" cy="2480174"/>
            </a:xfrm>
            <a:prstGeom prst="ellipse">
              <a:avLst/>
            </a:prstGeom>
            <a:solidFill>
              <a:srgbClr val="2360A1"/>
            </a:solidFill>
            <a:ln>
              <a:noFill/>
            </a:ln>
            <a:effectLst/>
            <a:scene3d>
              <a:camera prst="orthographicFront"/>
              <a:lightRig rig="glow"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84" name="Isosceles Triangle 83">
              <a:extLst>
                <a:ext uri="{FF2B5EF4-FFF2-40B4-BE49-F238E27FC236}">
                  <a16:creationId xmlns:a16="http://schemas.microsoft.com/office/drawing/2014/main" id="{B36B768B-5C58-D2E2-3E0E-E27F920745AF}"/>
                </a:ext>
              </a:extLst>
            </p:cNvPr>
            <p:cNvSpPr/>
            <p:nvPr/>
          </p:nvSpPr>
          <p:spPr>
            <a:xfrm rot="781409">
              <a:off x="6282353" y="2226678"/>
              <a:ext cx="47072" cy="390310"/>
            </a:xfrm>
            <a:prstGeom prst="triangle">
              <a:avLst/>
            </a:prstGeom>
            <a:solidFill>
              <a:srgbClr val="2360A1"/>
            </a:solidFill>
            <a:ln>
              <a:noFill/>
            </a:ln>
            <a:effectLst/>
            <a:scene3d>
              <a:camera prst="orthographicFront"/>
              <a:lightRig rig="glow"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grpSp>
      <p:sp>
        <p:nvSpPr>
          <p:cNvPr id="85" name="Oval 84">
            <a:extLst>
              <a:ext uri="{FF2B5EF4-FFF2-40B4-BE49-F238E27FC236}">
                <a16:creationId xmlns:a16="http://schemas.microsoft.com/office/drawing/2014/main" id="{635EE2E6-A54A-5D24-DDE8-446972399822}"/>
              </a:ext>
            </a:extLst>
          </p:cNvPr>
          <p:cNvSpPr/>
          <p:nvPr/>
        </p:nvSpPr>
        <p:spPr>
          <a:xfrm>
            <a:off x="1490652" y="3063086"/>
            <a:ext cx="1702166" cy="1702166"/>
          </a:xfrm>
          <a:prstGeom prst="ellipse">
            <a:avLst/>
          </a:prstGeom>
          <a:solidFill>
            <a:srgbClr val="2360A1"/>
          </a:solidFill>
          <a:ln>
            <a:noFill/>
          </a:ln>
          <a:effectLst>
            <a:innerShdw blurRad="1003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pic>
        <p:nvPicPr>
          <p:cNvPr id="86" name="Graphic 17" descr="Classroom">
            <a:extLst>
              <a:ext uri="{FF2B5EF4-FFF2-40B4-BE49-F238E27FC236}">
                <a16:creationId xmlns:a16="http://schemas.microsoft.com/office/drawing/2014/main" id="{9ADFE077-9857-0976-3DBC-6F1756303E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817951" y="3309021"/>
            <a:ext cx="1109970" cy="1109970"/>
          </a:xfrm>
          <a:prstGeom prst="rect">
            <a:avLst/>
          </a:prstGeom>
          <a:effectLst>
            <a:outerShdw blurRad="50800" dist="38100" dir="2700000" algn="tl" rotWithShape="0">
              <a:prstClr val="black">
                <a:alpha val="40000"/>
              </a:prstClr>
            </a:outerShdw>
          </a:effectLst>
        </p:spPr>
      </p:pic>
      <p:sp>
        <p:nvSpPr>
          <p:cNvPr id="87" name="TextBox 23">
            <a:extLst>
              <a:ext uri="{FF2B5EF4-FFF2-40B4-BE49-F238E27FC236}">
                <a16:creationId xmlns:a16="http://schemas.microsoft.com/office/drawing/2014/main" id="{9C1E8AAA-8557-282B-C54B-84F92AE05113}"/>
              </a:ext>
            </a:extLst>
          </p:cNvPr>
          <p:cNvSpPr txBox="1"/>
          <p:nvPr/>
        </p:nvSpPr>
        <p:spPr>
          <a:xfrm>
            <a:off x="3909912" y="2210155"/>
            <a:ext cx="6621300"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342900" lvl="0" indent="-342900" algn="just" fontAlgn="base">
              <a:spcBef>
                <a:spcPct val="0"/>
              </a:spcBef>
              <a:spcAft>
                <a:spcPct val="0"/>
              </a:spcAft>
              <a:buFont typeface="Gill Sans MT" panose="020B0502020104020203" pitchFamily="34" charset="0"/>
              <a:buAutoNum type="arabicPeriod"/>
              <a:defRPr b="1">
                <a:solidFill>
                  <a:srgbClr val="002060"/>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dirty="0">
                <a:sym typeface="Arial"/>
              </a:rPr>
              <a:t>2. </a:t>
            </a:r>
            <a:r>
              <a:rPr lang="mn-MN" altLang="en-US" dirty="0"/>
              <a:t>Багш, ажилтны эрхэмлэх үнэт зүйлс</a:t>
            </a:r>
            <a:endParaRPr lang="mn-MN" dirty="0">
              <a:solidFill>
                <a:srgbClr val="E04D31"/>
              </a:solidFill>
              <a:sym typeface="Arial"/>
            </a:endParaRPr>
          </a:p>
        </p:txBody>
      </p:sp>
      <p:sp>
        <p:nvSpPr>
          <p:cNvPr id="88" name="TextBox 26">
            <a:extLst>
              <a:ext uri="{FF2B5EF4-FFF2-40B4-BE49-F238E27FC236}">
                <a16:creationId xmlns:a16="http://schemas.microsoft.com/office/drawing/2014/main" id="{74735C98-DD3F-C806-63C0-E2ECB6636EC4}"/>
              </a:ext>
            </a:extLst>
          </p:cNvPr>
          <p:cNvSpPr txBox="1"/>
          <p:nvPr/>
        </p:nvSpPr>
        <p:spPr>
          <a:xfrm>
            <a:off x="4272134" y="2907251"/>
            <a:ext cx="6311904" cy="64633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lvl="0" indent="0" algn="just" fontAlgn="base">
              <a:spcBef>
                <a:spcPct val="0"/>
              </a:spcBef>
              <a:spcAft>
                <a:spcPct val="0"/>
              </a:spcAft>
              <a:buFont typeface="Gill Sans MT" panose="020B0502020104020203" pitchFamily="34" charset="0"/>
              <a:buNone/>
              <a:defRPr b="1">
                <a:solidFill>
                  <a:srgbClr val="002060"/>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ym typeface="Arial"/>
              </a:rPr>
              <a:t>3. </a:t>
            </a:r>
            <a:r>
              <a:rPr lang="mn-MN" dirty="0"/>
              <a:t>Багш, ажилтны мэргэжлийн ёс зүйн хэм хэмжээ </a:t>
            </a:r>
            <a:endParaRPr lang="en-US" dirty="0"/>
          </a:p>
          <a:p>
            <a:endParaRPr lang="mn-MN" dirty="0">
              <a:sym typeface="Arial"/>
            </a:endParaRPr>
          </a:p>
        </p:txBody>
      </p:sp>
      <p:sp>
        <p:nvSpPr>
          <p:cNvPr id="89" name="TextBox 32">
            <a:extLst>
              <a:ext uri="{FF2B5EF4-FFF2-40B4-BE49-F238E27FC236}">
                <a16:creationId xmlns:a16="http://schemas.microsoft.com/office/drawing/2014/main" id="{CF70C6D7-89AB-DF9B-AEFC-96BB4472D914}"/>
              </a:ext>
            </a:extLst>
          </p:cNvPr>
          <p:cNvSpPr txBox="1"/>
          <p:nvPr/>
        </p:nvSpPr>
        <p:spPr>
          <a:xfrm>
            <a:off x="3489676" y="1656634"/>
            <a:ext cx="7041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0"/>
              </a:spcBef>
              <a:spcAft>
                <a:spcPct val="0"/>
              </a:spcAft>
              <a:defRPr/>
            </a:pPr>
            <a:r>
              <a:rPr lang="mn-MN" altLang="en-US" b="1" dirty="0">
                <a:solidFill>
                  <a:srgbClr val="002060"/>
                </a:solidFill>
                <a:latin typeface="Arial" panose="020B0604020202020204" pitchFamily="34" charset="0"/>
                <a:cs typeface="Arial" panose="020B0604020202020204" pitchFamily="34" charset="0"/>
              </a:rPr>
              <a:t>1. Нийтлэг үндэслэл</a:t>
            </a:r>
          </a:p>
        </p:txBody>
      </p:sp>
      <p:sp>
        <p:nvSpPr>
          <p:cNvPr id="93" name="TextBox 26">
            <a:extLst>
              <a:ext uri="{FF2B5EF4-FFF2-40B4-BE49-F238E27FC236}">
                <a16:creationId xmlns:a16="http://schemas.microsoft.com/office/drawing/2014/main" id="{B81102EE-401F-E617-F2C4-1516216CE5A0}"/>
              </a:ext>
            </a:extLst>
          </p:cNvPr>
          <p:cNvSpPr txBox="1"/>
          <p:nvPr/>
        </p:nvSpPr>
        <p:spPr>
          <a:xfrm>
            <a:off x="4414765" y="3576549"/>
            <a:ext cx="6416609" cy="64633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lvl="0" indent="0" algn="just" fontAlgn="base">
              <a:spcBef>
                <a:spcPct val="0"/>
              </a:spcBef>
              <a:spcAft>
                <a:spcPct val="0"/>
              </a:spcAft>
              <a:buFont typeface="Gill Sans MT" panose="020B0502020104020203" pitchFamily="34" charset="0"/>
              <a:buNone/>
              <a:defRPr b="1">
                <a:solidFill>
                  <a:srgbClr val="002060"/>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 </a:t>
            </a:r>
            <a:r>
              <a:rPr lang="mn-MN" dirty="0"/>
              <a:t>Багш, ажилтны мэргэжлийн ёс зүйн шаардлага  </a:t>
            </a:r>
            <a:endParaRPr lang="en-US" dirty="0"/>
          </a:p>
          <a:p>
            <a:endParaRPr lang="mn-MN" dirty="0"/>
          </a:p>
        </p:txBody>
      </p:sp>
      <p:sp>
        <p:nvSpPr>
          <p:cNvPr id="94" name="TextBox 26">
            <a:extLst>
              <a:ext uri="{FF2B5EF4-FFF2-40B4-BE49-F238E27FC236}">
                <a16:creationId xmlns:a16="http://schemas.microsoft.com/office/drawing/2014/main" id="{BAE589CF-FEAE-7659-5625-56DC2D1BE836}"/>
              </a:ext>
            </a:extLst>
          </p:cNvPr>
          <p:cNvSpPr txBox="1"/>
          <p:nvPr/>
        </p:nvSpPr>
        <p:spPr>
          <a:xfrm>
            <a:off x="4283258" y="4273555"/>
            <a:ext cx="6311904" cy="64633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lvl="0" indent="0" algn="just" fontAlgn="base">
              <a:spcBef>
                <a:spcPct val="0"/>
              </a:spcBef>
              <a:spcAft>
                <a:spcPct val="0"/>
              </a:spcAft>
              <a:buFont typeface="Gill Sans MT" panose="020B0502020104020203" pitchFamily="34" charset="0"/>
              <a:buNone/>
              <a:defRPr b="1">
                <a:solidFill>
                  <a:srgbClr val="002060"/>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ym typeface="Arial"/>
              </a:rPr>
              <a:t>5.</a:t>
            </a:r>
            <a:r>
              <a:rPr lang="mn-MN" dirty="0">
                <a:sym typeface="Arial"/>
              </a:rPr>
              <a:t> </a:t>
            </a:r>
            <a:r>
              <a:rPr lang="mn-MN" dirty="0"/>
              <a:t>Ёс зүйн дүрмийг зөрчсөн тохиолдолд хүлээлгэх хариуцлага</a:t>
            </a:r>
            <a:endParaRPr lang="en-US" dirty="0">
              <a:sym typeface="Arial"/>
            </a:endParaRPr>
          </a:p>
        </p:txBody>
      </p:sp>
      <p:sp>
        <p:nvSpPr>
          <p:cNvPr id="95" name="TextBox 26">
            <a:extLst>
              <a:ext uri="{FF2B5EF4-FFF2-40B4-BE49-F238E27FC236}">
                <a16:creationId xmlns:a16="http://schemas.microsoft.com/office/drawing/2014/main" id="{6574CFFB-39CF-073A-C11A-1DB2DCFB9384}"/>
              </a:ext>
            </a:extLst>
          </p:cNvPr>
          <p:cNvSpPr txBox="1"/>
          <p:nvPr/>
        </p:nvSpPr>
        <p:spPr>
          <a:xfrm>
            <a:off x="4004482" y="5030169"/>
            <a:ext cx="6307494" cy="646331"/>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lvl="0" indent="0" algn="just" fontAlgn="base">
              <a:spcBef>
                <a:spcPct val="0"/>
              </a:spcBef>
              <a:spcAft>
                <a:spcPct val="0"/>
              </a:spcAft>
              <a:buFont typeface="Gill Sans MT" panose="020B0502020104020203" pitchFamily="34" charset="0"/>
              <a:buNone/>
              <a:defRPr b="1">
                <a:solidFill>
                  <a:srgbClr val="002060"/>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r>
              <a:rPr lang="mn-MN" dirty="0"/>
              <a:t> Бусад.</a:t>
            </a:r>
            <a:endParaRPr lang="en-US" dirty="0"/>
          </a:p>
          <a:p>
            <a:endParaRPr lang="ru-RU" dirty="0">
              <a:solidFill>
                <a:srgbClr val="E04D31"/>
              </a:solidFill>
            </a:endParaRPr>
          </a:p>
        </p:txBody>
      </p:sp>
      <p:sp>
        <p:nvSpPr>
          <p:cNvPr id="122" name="Google Shape;27231;p71">
            <a:extLst>
              <a:ext uri="{FF2B5EF4-FFF2-40B4-BE49-F238E27FC236}">
                <a16:creationId xmlns:a16="http://schemas.microsoft.com/office/drawing/2014/main" id="{A425EEE6-5ECB-6D5B-91F6-13E7FC7767F5}"/>
              </a:ext>
            </a:extLst>
          </p:cNvPr>
          <p:cNvSpPr/>
          <p:nvPr/>
        </p:nvSpPr>
        <p:spPr>
          <a:xfrm>
            <a:off x="3641389" y="4337116"/>
            <a:ext cx="368249" cy="360001"/>
          </a:xfrm>
          <a:custGeom>
            <a:avLst/>
            <a:gdLst/>
            <a:ahLst/>
            <a:cxnLst/>
            <a:rect l="l" t="t" r="r" b="b"/>
            <a:pathLst>
              <a:path w="10895" h="11216" extrusionOk="0">
                <a:moveTo>
                  <a:pt x="5454" y="322"/>
                </a:moveTo>
                <a:cubicBezTo>
                  <a:pt x="5740" y="322"/>
                  <a:pt x="5954" y="548"/>
                  <a:pt x="5954" y="834"/>
                </a:cubicBezTo>
                <a:cubicBezTo>
                  <a:pt x="5954" y="1012"/>
                  <a:pt x="5871" y="1155"/>
                  <a:pt x="5716" y="1250"/>
                </a:cubicBezTo>
                <a:lnTo>
                  <a:pt x="5704" y="1262"/>
                </a:lnTo>
                <a:lnTo>
                  <a:pt x="5692" y="1262"/>
                </a:lnTo>
                <a:cubicBezTo>
                  <a:pt x="5680" y="1262"/>
                  <a:pt x="5680" y="1274"/>
                  <a:pt x="5656" y="1274"/>
                </a:cubicBezTo>
                <a:lnTo>
                  <a:pt x="5644" y="1274"/>
                </a:lnTo>
                <a:cubicBezTo>
                  <a:pt x="5644" y="1274"/>
                  <a:pt x="5632" y="1274"/>
                  <a:pt x="5632" y="1298"/>
                </a:cubicBezTo>
                <a:lnTo>
                  <a:pt x="5621" y="1298"/>
                </a:lnTo>
                <a:cubicBezTo>
                  <a:pt x="5597" y="1298"/>
                  <a:pt x="5597" y="1298"/>
                  <a:pt x="5585" y="1310"/>
                </a:cubicBezTo>
                <a:lnTo>
                  <a:pt x="5263" y="1310"/>
                </a:lnTo>
                <a:cubicBezTo>
                  <a:pt x="5240" y="1310"/>
                  <a:pt x="5240" y="1310"/>
                  <a:pt x="5228" y="1298"/>
                </a:cubicBezTo>
                <a:lnTo>
                  <a:pt x="5216" y="1298"/>
                </a:lnTo>
                <a:cubicBezTo>
                  <a:pt x="5216" y="1298"/>
                  <a:pt x="5204" y="1298"/>
                  <a:pt x="5204" y="1274"/>
                </a:cubicBezTo>
                <a:lnTo>
                  <a:pt x="5180" y="1274"/>
                </a:lnTo>
                <a:cubicBezTo>
                  <a:pt x="5168" y="1274"/>
                  <a:pt x="5168" y="1262"/>
                  <a:pt x="5156" y="1262"/>
                </a:cubicBezTo>
                <a:lnTo>
                  <a:pt x="5144" y="1262"/>
                </a:lnTo>
                <a:cubicBezTo>
                  <a:pt x="5144" y="1262"/>
                  <a:pt x="5120" y="1262"/>
                  <a:pt x="5120" y="1250"/>
                </a:cubicBezTo>
                <a:cubicBezTo>
                  <a:pt x="4989" y="1155"/>
                  <a:pt x="4882" y="1012"/>
                  <a:pt x="4882" y="834"/>
                </a:cubicBezTo>
                <a:cubicBezTo>
                  <a:pt x="4942" y="548"/>
                  <a:pt x="5168" y="322"/>
                  <a:pt x="5454" y="322"/>
                </a:cubicBezTo>
                <a:close/>
                <a:moveTo>
                  <a:pt x="5644" y="1631"/>
                </a:moveTo>
                <a:lnTo>
                  <a:pt x="5644" y="1834"/>
                </a:lnTo>
                <a:lnTo>
                  <a:pt x="5240" y="1834"/>
                </a:lnTo>
                <a:lnTo>
                  <a:pt x="5240" y="1631"/>
                </a:lnTo>
                <a:lnTo>
                  <a:pt x="5263" y="1631"/>
                </a:lnTo>
                <a:cubicBezTo>
                  <a:pt x="5275" y="1631"/>
                  <a:pt x="5287" y="1631"/>
                  <a:pt x="5287" y="1655"/>
                </a:cubicBezTo>
                <a:lnTo>
                  <a:pt x="5632" y="1655"/>
                </a:lnTo>
                <a:cubicBezTo>
                  <a:pt x="5621" y="1631"/>
                  <a:pt x="5632" y="1631"/>
                  <a:pt x="5644" y="1631"/>
                </a:cubicBezTo>
                <a:close/>
                <a:moveTo>
                  <a:pt x="7002" y="2143"/>
                </a:moveTo>
                <a:cubicBezTo>
                  <a:pt x="7418" y="2143"/>
                  <a:pt x="7799" y="2310"/>
                  <a:pt x="8085" y="2584"/>
                </a:cubicBezTo>
                <a:cubicBezTo>
                  <a:pt x="8335" y="2858"/>
                  <a:pt x="8680" y="3001"/>
                  <a:pt x="9050" y="3001"/>
                </a:cubicBezTo>
                <a:lnTo>
                  <a:pt x="10514" y="3001"/>
                </a:lnTo>
                <a:lnTo>
                  <a:pt x="10514" y="3334"/>
                </a:lnTo>
                <a:lnTo>
                  <a:pt x="9050" y="3334"/>
                </a:lnTo>
                <a:lnTo>
                  <a:pt x="9050" y="3346"/>
                </a:lnTo>
                <a:cubicBezTo>
                  <a:pt x="8597" y="3346"/>
                  <a:pt x="8180" y="3167"/>
                  <a:pt x="7859" y="2846"/>
                </a:cubicBezTo>
                <a:cubicBezTo>
                  <a:pt x="7645" y="2608"/>
                  <a:pt x="7323" y="2465"/>
                  <a:pt x="7002" y="2465"/>
                </a:cubicBezTo>
                <a:lnTo>
                  <a:pt x="3942" y="2465"/>
                </a:lnTo>
                <a:cubicBezTo>
                  <a:pt x="3573" y="2465"/>
                  <a:pt x="3227" y="2620"/>
                  <a:pt x="2977" y="2882"/>
                </a:cubicBezTo>
                <a:cubicBezTo>
                  <a:pt x="2715" y="3167"/>
                  <a:pt x="2311" y="3334"/>
                  <a:pt x="1894" y="3334"/>
                </a:cubicBezTo>
                <a:lnTo>
                  <a:pt x="370" y="3334"/>
                </a:lnTo>
                <a:lnTo>
                  <a:pt x="370" y="3001"/>
                </a:lnTo>
                <a:lnTo>
                  <a:pt x="1834" y="3001"/>
                </a:lnTo>
                <a:cubicBezTo>
                  <a:pt x="2203" y="3001"/>
                  <a:pt x="2549" y="2858"/>
                  <a:pt x="2799" y="2584"/>
                </a:cubicBezTo>
                <a:cubicBezTo>
                  <a:pt x="3073" y="2310"/>
                  <a:pt x="3477" y="2143"/>
                  <a:pt x="3894" y="2143"/>
                </a:cubicBezTo>
                <a:close/>
                <a:moveTo>
                  <a:pt x="1525" y="3894"/>
                </a:moveTo>
                <a:lnTo>
                  <a:pt x="2644" y="6382"/>
                </a:lnTo>
                <a:lnTo>
                  <a:pt x="406" y="6382"/>
                </a:lnTo>
                <a:lnTo>
                  <a:pt x="1525" y="3894"/>
                </a:lnTo>
                <a:close/>
                <a:moveTo>
                  <a:pt x="9371" y="3894"/>
                </a:moveTo>
                <a:lnTo>
                  <a:pt x="10478" y="6382"/>
                </a:lnTo>
                <a:lnTo>
                  <a:pt x="8252" y="6382"/>
                </a:lnTo>
                <a:lnTo>
                  <a:pt x="9371" y="3894"/>
                </a:lnTo>
                <a:close/>
                <a:moveTo>
                  <a:pt x="2739" y="6692"/>
                </a:moveTo>
                <a:cubicBezTo>
                  <a:pt x="2727" y="7335"/>
                  <a:pt x="2227" y="7847"/>
                  <a:pt x="1596" y="7847"/>
                </a:cubicBezTo>
                <a:lnTo>
                  <a:pt x="1477" y="7847"/>
                </a:lnTo>
                <a:cubicBezTo>
                  <a:pt x="858" y="7847"/>
                  <a:pt x="334" y="7335"/>
                  <a:pt x="334" y="6692"/>
                </a:cubicBezTo>
                <a:close/>
                <a:moveTo>
                  <a:pt x="10574" y="6692"/>
                </a:moveTo>
                <a:cubicBezTo>
                  <a:pt x="10574" y="7335"/>
                  <a:pt x="10050" y="7847"/>
                  <a:pt x="9431" y="7847"/>
                </a:cubicBezTo>
                <a:lnTo>
                  <a:pt x="9300" y="7847"/>
                </a:lnTo>
                <a:cubicBezTo>
                  <a:pt x="8680" y="7847"/>
                  <a:pt x="8157" y="7335"/>
                  <a:pt x="8157" y="6692"/>
                </a:cubicBezTo>
                <a:close/>
                <a:moveTo>
                  <a:pt x="7645" y="9585"/>
                </a:moveTo>
                <a:cubicBezTo>
                  <a:pt x="7728" y="9585"/>
                  <a:pt x="7811" y="9656"/>
                  <a:pt x="7811" y="9763"/>
                </a:cubicBezTo>
                <a:lnTo>
                  <a:pt x="7811" y="10049"/>
                </a:lnTo>
                <a:lnTo>
                  <a:pt x="4418" y="10049"/>
                </a:lnTo>
                <a:cubicBezTo>
                  <a:pt x="4335" y="10049"/>
                  <a:pt x="4263" y="10121"/>
                  <a:pt x="4263" y="10204"/>
                </a:cubicBezTo>
                <a:cubicBezTo>
                  <a:pt x="4263" y="10299"/>
                  <a:pt x="4335" y="10371"/>
                  <a:pt x="4418" y="10371"/>
                </a:cubicBezTo>
                <a:lnTo>
                  <a:pt x="8407" y="10371"/>
                </a:lnTo>
                <a:cubicBezTo>
                  <a:pt x="8514" y="10371"/>
                  <a:pt x="8585" y="10442"/>
                  <a:pt x="8585" y="10549"/>
                </a:cubicBezTo>
                <a:lnTo>
                  <a:pt x="8585" y="10906"/>
                </a:lnTo>
                <a:lnTo>
                  <a:pt x="2275" y="10906"/>
                </a:lnTo>
                <a:lnTo>
                  <a:pt x="2275" y="10549"/>
                </a:lnTo>
                <a:cubicBezTo>
                  <a:pt x="2275" y="10442"/>
                  <a:pt x="2358" y="10371"/>
                  <a:pt x="2453" y="10371"/>
                </a:cubicBezTo>
                <a:lnTo>
                  <a:pt x="3382" y="10371"/>
                </a:lnTo>
                <a:cubicBezTo>
                  <a:pt x="3465" y="10371"/>
                  <a:pt x="3549" y="10299"/>
                  <a:pt x="3549" y="10204"/>
                </a:cubicBezTo>
                <a:cubicBezTo>
                  <a:pt x="3549" y="10121"/>
                  <a:pt x="3465" y="10049"/>
                  <a:pt x="3382" y="10049"/>
                </a:cubicBezTo>
                <a:lnTo>
                  <a:pt x="3073" y="10049"/>
                </a:lnTo>
                <a:lnTo>
                  <a:pt x="3073" y="9763"/>
                </a:lnTo>
                <a:cubicBezTo>
                  <a:pt x="3073" y="9668"/>
                  <a:pt x="3144" y="9585"/>
                  <a:pt x="3251" y="9585"/>
                </a:cubicBezTo>
                <a:close/>
                <a:moveTo>
                  <a:pt x="5454" y="0"/>
                </a:moveTo>
                <a:cubicBezTo>
                  <a:pt x="4989" y="0"/>
                  <a:pt x="4632" y="369"/>
                  <a:pt x="4632" y="822"/>
                </a:cubicBezTo>
                <a:cubicBezTo>
                  <a:pt x="4632" y="1072"/>
                  <a:pt x="4751" y="1298"/>
                  <a:pt x="4930" y="1453"/>
                </a:cubicBezTo>
                <a:lnTo>
                  <a:pt x="4930" y="1810"/>
                </a:lnTo>
                <a:lnTo>
                  <a:pt x="3894" y="1810"/>
                </a:lnTo>
                <a:cubicBezTo>
                  <a:pt x="3382" y="1810"/>
                  <a:pt x="2906" y="2024"/>
                  <a:pt x="2584" y="2370"/>
                </a:cubicBezTo>
                <a:cubicBezTo>
                  <a:pt x="2382" y="2572"/>
                  <a:pt x="2120" y="2691"/>
                  <a:pt x="1834" y="2691"/>
                </a:cubicBezTo>
                <a:lnTo>
                  <a:pt x="346" y="2691"/>
                </a:lnTo>
                <a:cubicBezTo>
                  <a:pt x="179" y="2691"/>
                  <a:pt x="48" y="2822"/>
                  <a:pt x="48" y="2989"/>
                </a:cubicBezTo>
                <a:lnTo>
                  <a:pt x="48" y="3382"/>
                </a:lnTo>
                <a:cubicBezTo>
                  <a:pt x="48" y="3536"/>
                  <a:pt x="179" y="3679"/>
                  <a:pt x="346" y="3679"/>
                </a:cubicBezTo>
                <a:lnTo>
                  <a:pt x="1263" y="3679"/>
                </a:lnTo>
                <a:lnTo>
                  <a:pt x="1" y="6477"/>
                </a:lnTo>
                <a:lnTo>
                  <a:pt x="1" y="6489"/>
                </a:lnTo>
                <a:lnTo>
                  <a:pt x="1" y="6501"/>
                </a:lnTo>
                <a:lnTo>
                  <a:pt x="1" y="6513"/>
                </a:lnTo>
                <a:lnTo>
                  <a:pt x="1" y="6537"/>
                </a:lnTo>
                <a:lnTo>
                  <a:pt x="1" y="6692"/>
                </a:lnTo>
                <a:cubicBezTo>
                  <a:pt x="1" y="7501"/>
                  <a:pt x="656" y="8168"/>
                  <a:pt x="1477" y="8168"/>
                </a:cubicBezTo>
                <a:lnTo>
                  <a:pt x="1596" y="8168"/>
                </a:lnTo>
                <a:cubicBezTo>
                  <a:pt x="2406" y="8168"/>
                  <a:pt x="3073" y="7513"/>
                  <a:pt x="3073" y="6692"/>
                </a:cubicBezTo>
                <a:lnTo>
                  <a:pt x="3073" y="6537"/>
                </a:lnTo>
                <a:lnTo>
                  <a:pt x="3073" y="6513"/>
                </a:lnTo>
                <a:lnTo>
                  <a:pt x="3073" y="6501"/>
                </a:lnTo>
                <a:lnTo>
                  <a:pt x="3073" y="6489"/>
                </a:lnTo>
                <a:lnTo>
                  <a:pt x="3073" y="6477"/>
                </a:lnTo>
                <a:lnTo>
                  <a:pt x="1811" y="3679"/>
                </a:lnTo>
                <a:lnTo>
                  <a:pt x="1930" y="3679"/>
                </a:lnTo>
                <a:cubicBezTo>
                  <a:pt x="2430" y="3679"/>
                  <a:pt x="2906" y="3465"/>
                  <a:pt x="3239" y="3120"/>
                </a:cubicBezTo>
                <a:cubicBezTo>
                  <a:pt x="3430" y="2917"/>
                  <a:pt x="3692" y="2798"/>
                  <a:pt x="3977" y="2798"/>
                </a:cubicBezTo>
                <a:lnTo>
                  <a:pt x="4942" y="2798"/>
                </a:lnTo>
                <a:lnTo>
                  <a:pt x="4942" y="9251"/>
                </a:lnTo>
                <a:lnTo>
                  <a:pt x="3275" y="9251"/>
                </a:lnTo>
                <a:cubicBezTo>
                  <a:pt x="3013" y="9251"/>
                  <a:pt x="2787" y="9478"/>
                  <a:pt x="2787" y="9752"/>
                </a:cubicBezTo>
                <a:lnTo>
                  <a:pt x="2787" y="10025"/>
                </a:lnTo>
                <a:lnTo>
                  <a:pt x="2501" y="10025"/>
                </a:lnTo>
                <a:cubicBezTo>
                  <a:pt x="2227" y="10025"/>
                  <a:pt x="2001" y="10252"/>
                  <a:pt x="2001" y="10537"/>
                </a:cubicBezTo>
                <a:lnTo>
                  <a:pt x="2001" y="11061"/>
                </a:lnTo>
                <a:cubicBezTo>
                  <a:pt x="2001" y="11145"/>
                  <a:pt x="2072" y="11216"/>
                  <a:pt x="2168" y="11216"/>
                </a:cubicBezTo>
                <a:lnTo>
                  <a:pt x="8799" y="11216"/>
                </a:lnTo>
                <a:cubicBezTo>
                  <a:pt x="8895" y="11216"/>
                  <a:pt x="8966" y="11145"/>
                  <a:pt x="8966" y="11061"/>
                </a:cubicBezTo>
                <a:lnTo>
                  <a:pt x="8966" y="10537"/>
                </a:lnTo>
                <a:cubicBezTo>
                  <a:pt x="8966" y="10252"/>
                  <a:pt x="8740" y="10025"/>
                  <a:pt x="8454" y="10025"/>
                </a:cubicBezTo>
                <a:lnTo>
                  <a:pt x="8180" y="10025"/>
                </a:lnTo>
                <a:lnTo>
                  <a:pt x="8180" y="9752"/>
                </a:lnTo>
                <a:cubicBezTo>
                  <a:pt x="8180" y="9478"/>
                  <a:pt x="7954" y="9251"/>
                  <a:pt x="7680" y="9251"/>
                </a:cubicBezTo>
                <a:lnTo>
                  <a:pt x="5978" y="9251"/>
                </a:lnTo>
                <a:lnTo>
                  <a:pt x="5978" y="4572"/>
                </a:lnTo>
                <a:cubicBezTo>
                  <a:pt x="5978" y="4477"/>
                  <a:pt x="5894" y="4406"/>
                  <a:pt x="5811" y="4406"/>
                </a:cubicBezTo>
                <a:cubicBezTo>
                  <a:pt x="5716" y="4406"/>
                  <a:pt x="5644" y="4477"/>
                  <a:pt x="5644" y="4572"/>
                </a:cubicBezTo>
                <a:lnTo>
                  <a:pt x="5644" y="9251"/>
                </a:lnTo>
                <a:lnTo>
                  <a:pt x="5240" y="9251"/>
                </a:lnTo>
                <a:lnTo>
                  <a:pt x="5240" y="2798"/>
                </a:lnTo>
                <a:lnTo>
                  <a:pt x="5644" y="2798"/>
                </a:lnTo>
                <a:lnTo>
                  <a:pt x="5644" y="3536"/>
                </a:lnTo>
                <a:cubicBezTo>
                  <a:pt x="5644" y="3632"/>
                  <a:pt x="5716" y="3703"/>
                  <a:pt x="5811" y="3703"/>
                </a:cubicBezTo>
                <a:cubicBezTo>
                  <a:pt x="5894" y="3703"/>
                  <a:pt x="5978" y="3632"/>
                  <a:pt x="5978" y="3536"/>
                </a:cubicBezTo>
                <a:lnTo>
                  <a:pt x="5978" y="2798"/>
                </a:lnTo>
                <a:lnTo>
                  <a:pt x="7002" y="2798"/>
                </a:lnTo>
                <a:cubicBezTo>
                  <a:pt x="7240" y="2798"/>
                  <a:pt x="7466" y="2905"/>
                  <a:pt x="7621" y="3060"/>
                </a:cubicBezTo>
                <a:cubicBezTo>
                  <a:pt x="8002" y="3453"/>
                  <a:pt x="8502" y="3679"/>
                  <a:pt x="9050" y="3679"/>
                </a:cubicBezTo>
                <a:lnTo>
                  <a:pt x="9097" y="3679"/>
                </a:lnTo>
                <a:lnTo>
                  <a:pt x="7835" y="6477"/>
                </a:lnTo>
                <a:lnTo>
                  <a:pt x="7835" y="6489"/>
                </a:lnTo>
                <a:lnTo>
                  <a:pt x="7835" y="6501"/>
                </a:lnTo>
                <a:lnTo>
                  <a:pt x="7835" y="6513"/>
                </a:lnTo>
                <a:lnTo>
                  <a:pt x="7835" y="6537"/>
                </a:lnTo>
                <a:lnTo>
                  <a:pt x="7835" y="6692"/>
                </a:lnTo>
                <a:cubicBezTo>
                  <a:pt x="7835" y="7501"/>
                  <a:pt x="8490" y="8168"/>
                  <a:pt x="9311" y="8168"/>
                </a:cubicBezTo>
                <a:lnTo>
                  <a:pt x="9431" y="8168"/>
                </a:lnTo>
                <a:cubicBezTo>
                  <a:pt x="10228" y="8168"/>
                  <a:pt x="10895" y="7513"/>
                  <a:pt x="10895" y="6692"/>
                </a:cubicBezTo>
                <a:lnTo>
                  <a:pt x="10895" y="6537"/>
                </a:lnTo>
                <a:lnTo>
                  <a:pt x="10895" y="6513"/>
                </a:lnTo>
                <a:lnTo>
                  <a:pt x="10895" y="6501"/>
                </a:lnTo>
                <a:lnTo>
                  <a:pt x="10895" y="6489"/>
                </a:lnTo>
                <a:lnTo>
                  <a:pt x="10895" y="6465"/>
                </a:lnTo>
                <a:lnTo>
                  <a:pt x="9633" y="3667"/>
                </a:lnTo>
                <a:lnTo>
                  <a:pt x="10562" y="3667"/>
                </a:lnTo>
                <a:cubicBezTo>
                  <a:pt x="10716" y="3667"/>
                  <a:pt x="10859" y="3536"/>
                  <a:pt x="10859" y="3370"/>
                </a:cubicBezTo>
                <a:lnTo>
                  <a:pt x="10859" y="2989"/>
                </a:lnTo>
                <a:cubicBezTo>
                  <a:pt x="10859" y="2822"/>
                  <a:pt x="10716" y="2691"/>
                  <a:pt x="10562" y="2691"/>
                </a:cubicBezTo>
                <a:lnTo>
                  <a:pt x="9073" y="2691"/>
                </a:lnTo>
                <a:cubicBezTo>
                  <a:pt x="8788" y="2691"/>
                  <a:pt x="8514" y="2572"/>
                  <a:pt x="8323" y="2370"/>
                </a:cubicBezTo>
                <a:cubicBezTo>
                  <a:pt x="8002" y="2012"/>
                  <a:pt x="7502" y="1810"/>
                  <a:pt x="7014" y="1810"/>
                </a:cubicBezTo>
                <a:lnTo>
                  <a:pt x="5978" y="1810"/>
                </a:lnTo>
                <a:lnTo>
                  <a:pt x="5978" y="1453"/>
                </a:lnTo>
                <a:cubicBezTo>
                  <a:pt x="6156" y="1310"/>
                  <a:pt x="6275" y="1072"/>
                  <a:pt x="6275" y="822"/>
                </a:cubicBezTo>
                <a:cubicBezTo>
                  <a:pt x="6275" y="358"/>
                  <a:pt x="5894" y="0"/>
                  <a:pt x="5454"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8" name="Google Shape;27235;p71">
            <a:extLst>
              <a:ext uri="{FF2B5EF4-FFF2-40B4-BE49-F238E27FC236}">
                <a16:creationId xmlns:a16="http://schemas.microsoft.com/office/drawing/2014/main" id="{A32A5C0F-D863-AED5-E6B7-51E59B71B81B}"/>
              </a:ext>
            </a:extLst>
          </p:cNvPr>
          <p:cNvGrpSpPr/>
          <p:nvPr/>
        </p:nvGrpSpPr>
        <p:grpSpPr>
          <a:xfrm>
            <a:off x="3229872" y="4995510"/>
            <a:ext cx="240756" cy="259813"/>
            <a:chOff x="2623237" y="2431047"/>
            <a:chExt cx="355024" cy="332630"/>
          </a:xfrm>
        </p:grpSpPr>
        <p:sp>
          <p:nvSpPr>
            <p:cNvPr id="129" name="Google Shape;27236;p71">
              <a:extLst>
                <a:ext uri="{FF2B5EF4-FFF2-40B4-BE49-F238E27FC236}">
                  <a16:creationId xmlns:a16="http://schemas.microsoft.com/office/drawing/2014/main" id="{9B44462F-4CFB-515F-BA74-7CC27F43922D}"/>
                </a:ext>
              </a:extLst>
            </p:cNvPr>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endParaRPr dirty="0">
                <a:solidFill>
                  <a:schemeClr val="bg1"/>
                </a:solidFill>
              </a:endParaRPr>
            </a:p>
          </p:txBody>
        </p:sp>
        <p:sp>
          <p:nvSpPr>
            <p:cNvPr id="130" name="Google Shape;27237;p71">
              <a:extLst>
                <a:ext uri="{FF2B5EF4-FFF2-40B4-BE49-F238E27FC236}">
                  <a16:creationId xmlns:a16="http://schemas.microsoft.com/office/drawing/2014/main" id="{0D84810D-C8CF-1DBF-8452-F2B882B532F7}"/>
                </a:ext>
              </a:extLst>
            </p:cNvPr>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endParaRPr dirty="0">
                <a:solidFill>
                  <a:schemeClr val="bg1"/>
                </a:solidFill>
              </a:endParaRPr>
            </a:p>
          </p:txBody>
        </p:sp>
        <p:sp>
          <p:nvSpPr>
            <p:cNvPr id="131" name="Google Shape;27238;p71">
              <a:extLst>
                <a:ext uri="{FF2B5EF4-FFF2-40B4-BE49-F238E27FC236}">
                  <a16:creationId xmlns:a16="http://schemas.microsoft.com/office/drawing/2014/main" id="{BBEA4016-4C70-71B7-DACB-F95BC2F87FD2}"/>
                </a:ext>
              </a:extLst>
            </p:cNvPr>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endParaRPr dirty="0">
                <a:solidFill>
                  <a:schemeClr val="bg1"/>
                </a:solidFill>
              </a:endParaRPr>
            </a:p>
          </p:txBody>
        </p:sp>
        <p:sp>
          <p:nvSpPr>
            <p:cNvPr id="132" name="Google Shape;27239;p71">
              <a:extLst>
                <a:ext uri="{FF2B5EF4-FFF2-40B4-BE49-F238E27FC236}">
                  <a16:creationId xmlns:a16="http://schemas.microsoft.com/office/drawing/2014/main" id="{C197EA08-81ED-704E-9BAB-3C6143BF2641}"/>
                </a:ext>
              </a:extLst>
            </p:cNvPr>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endParaRPr dirty="0">
                <a:solidFill>
                  <a:schemeClr val="bg1"/>
                </a:solidFill>
              </a:endParaRPr>
            </a:p>
          </p:txBody>
        </p:sp>
      </p:grpSp>
      <p:grpSp>
        <p:nvGrpSpPr>
          <p:cNvPr id="141" name="Google Shape;29909;p76">
            <a:extLst>
              <a:ext uri="{FF2B5EF4-FFF2-40B4-BE49-F238E27FC236}">
                <a16:creationId xmlns:a16="http://schemas.microsoft.com/office/drawing/2014/main" id="{16121D60-73EB-366B-8B71-96435F6B3926}"/>
              </a:ext>
            </a:extLst>
          </p:cNvPr>
          <p:cNvGrpSpPr/>
          <p:nvPr/>
        </p:nvGrpSpPr>
        <p:grpSpPr>
          <a:xfrm>
            <a:off x="3715025" y="3016160"/>
            <a:ext cx="302365" cy="305332"/>
            <a:chOff x="1836637" y="2891510"/>
            <a:chExt cx="286152" cy="346438"/>
          </a:xfrm>
          <a:solidFill>
            <a:schemeClr val="tx2">
              <a:lumMod val="75000"/>
            </a:schemeClr>
          </a:solidFill>
        </p:grpSpPr>
        <p:sp>
          <p:nvSpPr>
            <p:cNvPr id="142" name="Google Shape;29910;p76">
              <a:extLst>
                <a:ext uri="{FF2B5EF4-FFF2-40B4-BE49-F238E27FC236}">
                  <a16:creationId xmlns:a16="http://schemas.microsoft.com/office/drawing/2014/main" id="{3EA6212B-F7B2-88BD-85CE-9FF8DCF5DB29}"/>
                </a:ext>
              </a:extLst>
            </p:cNvPr>
            <p:cNvSpPr/>
            <p:nvPr/>
          </p:nvSpPr>
          <p:spPr>
            <a:xfrm>
              <a:off x="1836637" y="3059413"/>
              <a:ext cx="286152" cy="178534"/>
            </a:xfrm>
            <a:custGeom>
              <a:avLst/>
              <a:gdLst/>
              <a:ahLst/>
              <a:cxnLst/>
              <a:rect l="l" t="t" r="r" b="b"/>
              <a:pathLst>
                <a:path w="8990" h="5609" extrusionOk="0">
                  <a:moveTo>
                    <a:pt x="3072" y="322"/>
                  </a:moveTo>
                  <a:cubicBezTo>
                    <a:pt x="3156" y="322"/>
                    <a:pt x="3251" y="357"/>
                    <a:pt x="3322" y="429"/>
                  </a:cubicBezTo>
                  <a:cubicBezTo>
                    <a:pt x="3382" y="488"/>
                    <a:pt x="3430" y="572"/>
                    <a:pt x="3430" y="679"/>
                  </a:cubicBezTo>
                  <a:lnTo>
                    <a:pt x="3430" y="1108"/>
                  </a:lnTo>
                  <a:cubicBezTo>
                    <a:pt x="3406" y="1286"/>
                    <a:pt x="3311" y="1453"/>
                    <a:pt x="3144" y="1560"/>
                  </a:cubicBezTo>
                  <a:cubicBezTo>
                    <a:pt x="3096" y="1584"/>
                    <a:pt x="3072" y="1631"/>
                    <a:pt x="3072" y="1691"/>
                  </a:cubicBezTo>
                  <a:lnTo>
                    <a:pt x="3072" y="1870"/>
                  </a:lnTo>
                  <a:lnTo>
                    <a:pt x="2715" y="1870"/>
                  </a:lnTo>
                  <a:lnTo>
                    <a:pt x="2715" y="1691"/>
                  </a:lnTo>
                  <a:cubicBezTo>
                    <a:pt x="2715" y="1631"/>
                    <a:pt x="2679" y="1584"/>
                    <a:pt x="2632" y="1560"/>
                  </a:cubicBezTo>
                  <a:cubicBezTo>
                    <a:pt x="2477" y="1465"/>
                    <a:pt x="2370" y="1286"/>
                    <a:pt x="2370" y="1108"/>
                  </a:cubicBezTo>
                  <a:lnTo>
                    <a:pt x="2370" y="679"/>
                  </a:lnTo>
                  <a:cubicBezTo>
                    <a:pt x="2370" y="488"/>
                    <a:pt x="2537" y="322"/>
                    <a:pt x="2727" y="322"/>
                  </a:cubicBezTo>
                  <a:close/>
                  <a:moveTo>
                    <a:pt x="6132" y="322"/>
                  </a:moveTo>
                  <a:cubicBezTo>
                    <a:pt x="6228" y="322"/>
                    <a:pt x="6311" y="357"/>
                    <a:pt x="6382" y="429"/>
                  </a:cubicBezTo>
                  <a:cubicBezTo>
                    <a:pt x="6442" y="488"/>
                    <a:pt x="6489" y="572"/>
                    <a:pt x="6489" y="679"/>
                  </a:cubicBezTo>
                  <a:lnTo>
                    <a:pt x="6489" y="1108"/>
                  </a:lnTo>
                  <a:cubicBezTo>
                    <a:pt x="6478" y="1286"/>
                    <a:pt x="6370" y="1453"/>
                    <a:pt x="6204" y="1560"/>
                  </a:cubicBezTo>
                  <a:cubicBezTo>
                    <a:pt x="6168" y="1584"/>
                    <a:pt x="6132" y="1631"/>
                    <a:pt x="6132" y="1691"/>
                  </a:cubicBezTo>
                  <a:lnTo>
                    <a:pt x="6132" y="1870"/>
                  </a:lnTo>
                  <a:lnTo>
                    <a:pt x="5775" y="1870"/>
                  </a:lnTo>
                  <a:lnTo>
                    <a:pt x="5775" y="1691"/>
                  </a:lnTo>
                  <a:cubicBezTo>
                    <a:pt x="5775" y="1631"/>
                    <a:pt x="5751" y="1584"/>
                    <a:pt x="5704" y="1560"/>
                  </a:cubicBezTo>
                  <a:cubicBezTo>
                    <a:pt x="5537" y="1465"/>
                    <a:pt x="5430" y="1286"/>
                    <a:pt x="5430" y="1108"/>
                  </a:cubicBezTo>
                  <a:lnTo>
                    <a:pt x="5430" y="679"/>
                  </a:lnTo>
                  <a:cubicBezTo>
                    <a:pt x="5430" y="488"/>
                    <a:pt x="5597" y="322"/>
                    <a:pt x="5787" y="322"/>
                  </a:cubicBezTo>
                  <a:close/>
                  <a:moveTo>
                    <a:pt x="1536" y="2024"/>
                  </a:moveTo>
                  <a:cubicBezTo>
                    <a:pt x="1620" y="2024"/>
                    <a:pt x="1715" y="2048"/>
                    <a:pt x="1787" y="2120"/>
                  </a:cubicBezTo>
                  <a:cubicBezTo>
                    <a:pt x="1846" y="2179"/>
                    <a:pt x="1894" y="2274"/>
                    <a:pt x="1894" y="2382"/>
                  </a:cubicBezTo>
                  <a:lnTo>
                    <a:pt x="1894" y="2810"/>
                  </a:lnTo>
                  <a:lnTo>
                    <a:pt x="1882" y="2810"/>
                  </a:lnTo>
                  <a:cubicBezTo>
                    <a:pt x="1882" y="2989"/>
                    <a:pt x="1775" y="3167"/>
                    <a:pt x="1608" y="3251"/>
                  </a:cubicBezTo>
                  <a:cubicBezTo>
                    <a:pt x="1560" y="3286"/>
                    <a:pt x="1536" y="3334"/>
                    <a:pt x="1536" y="3382"/>
                  </a:cubicBezTo>
                  <a:lnTo>
                    <a:pt x="1536" y="3572"/>
                  </a:lnTo>
                  <a:lnTo>
                    <a:pt x="1179" y="3572"/>
                  </a:lnTo>
                  <a:lnTo>
                    <a:pt x="1179" y="3382"/>
                  </a:lnTo>
                  <a:cubicBezTo>
                    <a:pt x="1179" y="3334"/>
                    <a:pt x="1144" y="3286"/>
                    <a:pt x="1108" y="3251"/>
                  </a:cubicBezTo>
                  <a:cubicBezTo>
                    <a:pt x="941" y="3167"/>
                    <a:pt x="834" y="2989"/>
                    <a:pt x="834" y="2810"/>
                  </a:cubicBezTo>
                  <a:lnTo>
                    <a:pt x="834" y="2382"/>
                  </a:lnTo>
                  <a:cubicBezTo>
                    <a:pt x="834" y="2179"/>
                    <a:pt x="1001" y="2024"/>
                    <a:pt x="1191" y="2024"/>
                  </a:cubicBezTo>
                  <a:close/>
                  <a:moveTo>
                    <a:pt x="4596" y="2024"/>
                  </a:moveTo>
                  <a:cubicBezTo>
                    <a:pt x="4692" y="2024"/>
                    <a:pt x="4775" y="2048"/>
                    <a:pt x="4858" y="2120"/>
                  </a:cubicBezTo>
                  <a:cubicBezTo>
                    <a:pt x="4918" y="2179"/>
                    <a:pt x="4954" y="2274"/>
                    <a:pt x="4954" y="2382"/>
                  </a:cubicBezTo>
                  <a:lnTo>
                    <a:pt x="4954" y="2810"/>
                  </a:lnTo>
                  <a:cubicBezTo>
                    <a:pt x="4942" y="3001"/>
                    <a:pt x="4835" y="3167"/>
                    <a:pt x="4680" y="3251"/>
                  </a:cubicBezTo>
                  <a:cubicBezTo>
                    <a:pt x="4632" y="3286"/>
                    <a:pt x="4596" y="3334"/>
                    <a:pt x="4596" y="3382"/>
                  </a:cubicBezTo>
                  <a:lnTo>
                    <a:pt x="4596" y="3572"/>
                  </a:lnTo>
                  <a:lnTo>
                    <a:pt x="4239" y="3572"/>
                  </a:lnTo>
                  <a:lnTo>
                    <a:pt x="4239" y="3382"/>
                  </a:lnTo>
                  <a:cubicBezTo>
                    <a:pt x="4239" y="3334"/>
                    <a:pt x="4215" y="3286"/>
                    <a:pt x="4168" y="3251"/>
                  </a:cubicBezTo>
                  <a:cubicBezTo>
                    <a:pt x="4001" y="3167"/>
                    <a:pt x="3906" y="2989"/>
                    <a:pt x="3906" y="2810"/>
                  </a:cubicBezTo>
                  <a:lnTo>
                    <a:pt x="3906" y="2382"/>
                  </a:lnTo>
                  <a:cubicBezTo>
                    <a:pt x="3906" y="2179"/>
                    <a:pt x="4061" y="2024"/>
                    <a:pt x="4263" y="2024"/>
                  </a:cubicBezTo>
                  <a:close/>
                  <a:moveTo>
                    <a:pt x="7668" y="2024"/>
                  </a:moveTo>
                  <a:cubicBezTo>
                    <a:pt x="7752" y="2024"/>
                    <a:pt x="7847" y="2048"/>
                    <a:pt x="7918" y="2120"/>
                  </a:cubicBezTo>
                  <a:cubicBezTo>
                    <a:pt x="7978" y="2179"/>
                    <a:pt x="8025" y="2274"/>
                    <a:pt x="8025" y="2382"/>
                  </a:cubicBezTo>
                  <a:lnTo>
                    <a:pt x="8025" y="2810"/>
                  </a:lnTo>
                  <a:cubicBezTo>
                    <a:pt x="8013" y="3001"/>
                    <a:pt x="7906" y="3167"/>
                    <a:pt x="7740" y="3251"/>
                  </a:cubicBezTo>
                  <a:cubicBezTo>
                    <a:pt x="7692" y="3286"/>
                    <a:pt x="7668" y="3334"/>
                    <a:pt x="7668" y="3382"/>
                  </a:cubicBezTo>
                  <a:lnTo>
                    <a:pt x="7668" y="3572"/>
                  </a:lnTo>
                  <a:lnTo>
                    <a:pt x="7311" y="3572"/>
                  </a:lnTo>
                  <a:lnTo>
                    <a:pt x="7311" y="3382"/>
                  </a:lnTo>
                  <a:cubicBezTo>
                    <a:pt x="7311" y="3334"/>
                    <a:pt x="7275" y="3286"/>
                    <a:pt x="7240" y="3251"/>
                  </a:cubicBezTo>
                  <a:cubicBezTo>
                    <a:pt x="7073" y="3167"/>
                    <a:pt x="6966" y="2989"/>
                    <a:pt x="6966" y="2810"/>
                  </a:cubicBezTo>
                  <a:lnTo>
                    <a:pt x="6966" y="2382"/>
                  </a:lnTo>
                  <a:cubicBezTo>
                    <a:pt x="6966" y="2179"/>
                    <a:pt x="7132" y="2024"/>
                    <a:pt x="7323" y="2024"/>
                  </a:cubicBezTo>
                  <a:close/>
                  <a:moveTo>
                    <a:pt x="2715" y="0"/>
                  </a:moveTo>
                  <a:cubicBezTo>
                    <a:pt x="2334" y="0"/>
                    <a:pt x="2037" y="298"/>
                    <a:pt x="2037" y="667"/>
                  </a:cubicBezTo>
                  <a:lnTo>
                    <a:pt x="2037" y="1096"/>
                  </a:lnTo>
                  <a:cubicBezTo>
                    <a:pt x="2037" y="1370"/>
                    <a:pt x="2179" y="1620"/>
                    <a:pt x="2382" y="1762"/>
                  </a:cubicBezTo>
                  <a:lnTo>
                    <a:pt x="2382" y="1917"/>
                  </a:lnTo>
                  <a:lnTo>
                    <a:pt x="2096" y="2036"/>
                  </a:lnTo>
                  <a:cubicBezTo>
                    <a:pt x="2072" y="1989"/>
                    <a:pt x="2037" y="1941"/>
                    <a:pt x="2001" y="1905"/>
                  </a:cubicBezTo>
                  <a:cubicBezTo>
                    <a:pt x="1858" y="1786"/>
                    <a:pt x="1703" y="1703"/>
                    <a:pt x="1525" y="1703"/>
                  </a:cubicBezTo>
                  <a:lnTo>
                    <a:pt x="1179" y="1703"/>
                  </a:lnTo>
                  <a:cubicBezTo>
                    <a:pt x="810" y="1703"/>
                    <a:pt x="513" y="2001"/>
                    <a:pt x="513" y="2382"/>
                  </a:cubicBezTo>
                  <a:lnTo>
                    <a:pt x="513" y="2810"/>
                  </a:lnTo>
                  <a:cubicBezTo>
                    <a:pt x="513" y="3072"/>
                    <a:pt x="644" y="3334"/>
                    <a:pt x="846" y="3477"/>
                  </a:cubicBezTo>
                  <a:lnTo>
                    <a:pt x="846" y="3632"/>
                  </a:lnTo>
                  <a:lnTo>
                    <a:pt x="417" y="3810"/>
                  </a:lnTo>
                  <a:cubicBezTo>
                    <a:pt x="167" y="3906"/>
                    <a:pt x="1" y="4144"/>
                    <a:pt x="1" y="4429"/>
                  </a:cubicBezTo>
                  <a:lnTo>
                    <a:pt x="1" y="5441"/>
                  </a:lnTo>
                  <a:cubicBezTo>
                    <a:pt x="1" y="5537"/>
                    <a:pt x="72" y="5608"/>
                    <a:pt x="167" y="5608"/>
                  </a:cubicBezTo>
                  <a:cubicBezTo>
                    <a:pt x="251" y="5608"/>
                    <a:pt x="334" y="5537"/>
                    <a:pt x="334" y="5441"/>
                  </a:cubicBezTo>
                  <a:lnTo>
                    <a:pt x="334" y="4429"/>
                  </a:lnTo>
                  <a:cubicBezTo>
                    <a:pt x="334" y="4287"/>
                    <a:pt x="417" y="4167"/>
                    <a:pt x="548" y="4108"/>
                  </a:cubicBezTo>
                  <a:lnTo>
                    <a:pt x="1060" y="3906"/>
                  </a:lnTo>
                  <a:lnTo>
                    <a:pt x="1679" y="3906"/>
                  </a:lnTo>
                  <a:lnTo>
                    <a:pt x="2191" y="4108"/>
                  </a:lnTo>
                  <a:cubicBezTo>
                    <a:pt x="2322" y="4167"/>
                    <a:pt x="2418" y="4287"/>
                    <a:pt x="2418" y="4429"/>
                  </a:cubicBezTo>
                  <a:lnTo>
                    <a:pt x="2418" y="5441"/>
                  </a:lnTo>
                  <a:cubicBezTo>
                    <a:pt x="2418" y="5537"/>
                    <a:pt x="2489" y="5608"/>
                    <a:pt x="2572" y="5608"/>
                  </a:cubicBezTo>
                  <a:cubicBezTo>
                    <a:pt x="2668" y="5608"/>
                    <a:pt x="2739" y="5537"/>
                    <a:pt x="2739" y="5441"/>
                  </a:cubicBezTo>
                  <a:lnTo>
                    <a:pt x="2739" y="4429"/>
                  </a:lnTo>
                  <a:cubicBezTo>
                    <a:pt x="2739" y="4144"/>
                    <a:pt x="2572" y="3906"/>
                    <a:pt x="2322" y="3810"/>
                  </a:cubicBezTo>
                  <a:lnTo>
                    <a:pt x="1894" y="3632"/>
                  </a:lnTo>
                  <a:lnTo>
                    <a:pt x="1894" y="3477"/>
                  </a:lnTo>
                  <a:cubicBezTo>
                    <a:pt x="2096" y="3310"/>
                    <a:pt x="2239" y="3072"/>
                    <a:pt x="2239" y="2810"/>
                  </a:cubicBezTo>
                  <a:lnTo>
                    <a:pt x="2239" y="2382"/>
                  </a:lnTo>
                  <a:lnTo>
                    <a:pt x="2239" y="2346"/>
                  </a:lnTo>
                  <a:lnTo>
                    <a:pt x="2620" y="2191"/>
                  </a:lnTo>
                  <a:lnTo>
                    <a:pt x="3251" y="2191"/>
                  </a:lnTo>
                  <a:lnTo>
                    <a:pt x="3632" y="2346"/>
                  </a:lnTo>
                  <a:lnTo>
                    <a:pt x="3632" y="2382"/>
                  </a:lnTo>
                  <a:lnTo>
                    <a:pt x="3632" y="2810"/>
                  </a:lnTo>
                  <a:cubicBezTo>
                    <a:pt x="3632" y="3072"/>
                    <a:pt x="3763" y="3334"/>
                    <a:pt x="3977" y="3477"/>
                  </a:cubicBezTo>
                  <a:lnTo>
                    <a:pt x="3977" y="3632"/>
                  </a:lnTo>
                  <a:lnTo>
                    <a:pt x="3549" y="3810"/>
                  </a:lnTo>
                  <a:cubicBezTo>
                    <a:pt x="3287" y="3906"/>
                    <a:pt x="3132" y="4144"/>
                    <a:pt x="3132" y="4429"/>
                  </a:cubicBezTo>
                  <a:lnTo>
                    <a:pt x="3132" y="5441"/>
                  </a:lnTo>
                  <a:cubicBezTo>
                    <a:pt x="3132" y="5537"/>
                    <a:pt x="3203" y="5608"/>
                    <a:pt x="3287" y="5608"/>
                  </a:cubicBezTo>
                  <a:cubicBezTo>
                    <a:pt x="3382" y="5608"/>
                    <a:pt x="3453" y="5537"/>
                    <a:pt x="3453" y="5441"/>
                  </a:cubicBezTo>
                  <a:lnTo>
                    <a:pt x="3453" y="4429"/>
                  </a:lnTo>
                  <a:cubicBezTo>
                    <a:pt x="3453" y="4287"/>
                    <a:pt x="3549" y="4167"/>
                    <a:pt x="3680" y="4108"/>
                  </a:cubicBezTo>
                  <a:lnTo>
                    <a:pt x="4180" y="3906"/>
                  </a:lnTo>
                  <a:lnTo>
                    <a:pt x="4811" y="3906"/>
                  </a:lnTo>
                  <a:lnTo>
                    <a:pt x="5311" y="4108"/>
                  </a:lnTo>
                  <a:cubicBezTo>
                    <a:pt x="5454" y="4167"/>
                    <a:pt x="5537" y="4287"/>
                    <a:pt x="5537" y="4429"/>
                  </a:cubicBezTo>
                  <a:lnTo>
                    <a:pt x="5537" y="5441"/>
                  </a:lnTo>
                  <a:cubicBezTo>
                    <a:pt x="5537" y="5537"/>
                    <a:pt x="5608" y="5608"/>
                    <a:pt x="5704" y="5608"/>
                  </a:cubicBezTo>
                  <a:cubicBezTo>
                    <a:pt x="5787" y="5608"/>
                    <a:pt x="5870" y="5537"/>
                    <a:pt x="5870" y="5441"/>
                  </a:cubicBezTo>
                  <a:lnTo>
                    <a:pt x="5870" y="4429"/>
                  </a:lnTo>
                  <a:cubicBezTo>
                    <a:pt x="5870" y="4144"/>
                    <a:pt x="5704" y="3906"/>
                    <a:pt x="5454" y="3810"/>
                  </a:cubicBezTo>
                  <a:lnTo>
                    <a:pt x="5013" y="3632"/>
                  </a:lnTo>
                  <a:lnTo>
                    <a:pt x="5013" y="3477"/>
                  </a:lnTo>
                  <a:cubicBezTo>
                    <a:pt x="5227" y="3310"/>
                    <a:pt x="5358" y="3072"/>
                    <a:pt x="5358" y="2810"/>
                  </a:cubicBezTo>
                  <a:lnTo>
                    <a:pt x="5358" y="2382"/>
                  </a:lnTo>
                  <a:lnTo>
                    <a:pt x="5358" y="2346"/>
                  </a:lnTo>
                  <a:lnTo>
                    <a:pt x="5751" y="2191"/>
                  </a:lnTo>
                  <a:lnTo>
                    <a:pt x="6370" y="2191"/>
                  </a:lnTo>
                  <a:lnTo>
                    <a:pt x="6763" y="2346"/>
                  </a:lnTo>
                  <a:lnTo>
                    <a:pt x="6763" y="2382"/>
                  </a:lnTo>
                  <a:lnTo>
                    <a:pt x="6763" y="2810"/>
                  </a:lnTo>
                  <a:cubicBezTo>
                    <a:pt x="6763" y="3072"/>
                    <a:pt x="6894" y="3334"/>
                    <a:pt x="7097" y="3477"/>
                  </a:cubicBezTo>
                  <a:lnTo>
                    <a:pt x="7097" y="3632"/>
                  </a:lnTo>
                  <a:lnTo>
                    <a:pt x="6668" y="3810"/>
                  </a:lnTo>
                  <a:cubicBezTo>
                    <a:pt x="6418" y="3906"/>
                    <a:pt x="6251" y="4144"/>
                    <a:pt x="6251" y="4429"/>
                  </a:cubicBezTo>
                  <a:lnTo>
                    <a:pt x="6251" y="5441"/>
                  </a:lnTo>
                  <a:cubicBezTo>
                    <a:pt x="6251" y="5537"/>
                    <a:pt x="6323" y="5608"/>
                    <a:pt x="6418" y="5608"/>
                  </a:cubicBezTo>
                  <a:cubicBezTo>
                    <a:pt x="6501" y="5608"/>
                    <a:pt x="6585" y="5537"/>
                    <a:pt x="6585" y="5441"/>
                  </a:cubicBezTo>
                  <a:lnTo>
                    <a:pt x="6585" y="4429"/>
                  </a:lnTo>
                  <a:cubicBezTo>
                    <a:pt x="6585" y="4287"/>
                    <a:pt x="6668" y="4167"/>
                    <a:pt x="6799" y="4108"/>
                  </a:cubicBezTo>
                  <a:lnTo>
                    <a:pt x="7311" y="3906"/>
                  </a:lnTo>
                  <a:lnTo>
                    <a:pt x="7930" y="3906"/>
                  </a:lnTo>
                  <a:lnTo>
                    <a:pt x="8442" y="4108"/>
                  </a:lnTo>
                  <a:cubicBezTo>
                    <a:pt x="8573" y="4167"/>
                    <a:pt x="8668" y="4287"/>
                    <a:pt x="8668" y="4429"/>
                  </a:cubicBezTo>
                  <a:lnTo>
                    <a:pt x="8668" y="5441"/>
                  </a:lnTo>
                  <a:cubicBezTo>
                    <a:pt x="8668" y="5537"/>
                    <a:pt x="8740" y="5608"/>
                    <a:pt x="8823" y="5608"/>
                  </a:cubicBezTo>
                  <a:cubicBezTo>
                    <a:pt x="8918" y="5608"/>
                    <a:pt x="8990" y="5537"/>
                    <a:pt x="8990" y="5441"/>
                  </a:cubicBezTo>
                  <a:lnTo>
                    <a:pt x="8990" y="4429"/>
                  </a:lnTo>
                  <a:cubicBezTo>
                    <a:pt x="8823" y="4144"/>
                    <a:pt x="8668" y="3906"/>
                    <a:pt x="8406" y="3810"/>
                  </a:cubicBezTo>
                  <a:lnTo>
                    <a:pt x="7978" y="3632"/>
                  </a:lnTo>
                  <a:lnTo>
                    <a:pt x="7978" y="3477"/>
                  </a:lnTo>
                  <a:cubicBezTo>
                    <a:pt x="8192" y="3310"/>
                    <a:pt x="8323" y="3072"/>
                    <a:pt x="8323" y="2810"/>
                  </a:cubicBezTo>
                  <a:lnTo>
                    <a:pt x="8323" y="2382"/>
                  </a:lnTo>
                  <a:cubicBezTo>
                    <a:pt x="8323" y="2191"/>
                    <a:pt x="8252" y="2036"/>
                    <a:pt x="8133" y="1893"/>
                  </a:cubicBezTo>
                  <a:cubicBezTo>
                    <a:pt x="7990" y="1786"/>
                    <a:pt x="7835" y="1703"/>
                    <a:pt x="7656" y="1703"/>
                  </a:cubicBezTo>
                  <a:lnTo>
                    <a:pt x="7311" y="1703"/>
                  </a:lnTo>
                  <a:cubicBezTo>
                    <a:pt x="7073" y="1703"/>
                    <a:pt x="6847" y="1846"/>
                    <a:pt x="6728" y="2036"/>
                  </a:cubicBezTo>
                  <a:lnTo>
                    <a:pt x="6442" y="1917"/>
                  </a:lnTo>
                  <a:lnTo>
                    <a:pt x="6442" y="1762"/>
                  </a:lnTo>
                  <a:cubicBezTo>
                    <a:pt x="6656" y="1608"/>
                    <a:pt x="6787" y="1370"/>
                    <a:pt x="6787" y="1096"/>
                  </a:cubicBezTo>
                  <a:lnTo>
                    <a:pt x="6787" y="667"/>
                  </a:lnTo>
                  <a:cubicBezTo>
                    <a:pt x="6787" y="488"/>
                    <a:pt x="6716" y="322"/>
                    <a:pt x="6597" y="191"/>
                  </a:cubicBezTo>
                  <a:cubicBezTo>
                    <a:pt x="6466" y="72"/>
                    <a:pt x="6299" y="0"/>
                    <a:pt x="6120" y="0"/>
                  </a:cubicBezTo>
                  <a:lnTo>
                    <a:pt x="5775" y="0"/>
                  </a:lnTo>
                  <a:cubicBezTo>
                    <a:pt x="5406" y="0"/>
                    <a:pt x="5108" y="298"/>
                    <a:pt x="5108" y="667"/>
                  </a:cubicBezTo>
                  <a:lnTo>
                    <a:pt x="5108" y="1096"/>
                  </a:lnTo>
                  <a:cubicBezTo>
                    <a:pt x="5108" y="1370"/>
                    <a:pt x="5239" y="1620"/>
                    <a:pt x="5454" y="1762"/>
                  </a:cubicBezTo>
                  <a:lnTo>
                    <a:pt x="5454" y="1917"/>
                  </a:lnTo>
                  <a:lnTo>
                    <a:pt x="5168" y="2036"/>
                  </a:lnTo>
                  <a:cubicBezTo>
                    <a:pt x="5132" y="1989"/>
                    <a:pt x="5108" y="1941"/>
                    <a:pt x="5061" y="1905"/>
                  </a:cubicBezTo>
                  <a:cubicBezTo>
                    <a:pt x="4930" y="1786"/>
                    <a:pt x="4763" y="1703"/>
                    <a:pt x="4584" y="1703"/>
                  </a:cubicBezTo>
                  <a:lnTo>
                    <a:pt x="4239" y="1703"/>
                  </a:lnTo>
                  <a:cubicBezTo>
                    <a:pt x="4001" y="1703"/>
                    <a:pt x="3787" y="1846"/>
                    <a:pt x="3668" y="2036"/>
                  </a:cubicBezTo>
                  <a:lnTo>
                    <a:pt x="3382" y="1917"/>
                  </a:lnTo>
                  <a:lnTo>
                    <a:pt x="3382" y="1762"/>
                  </a:lnTo>
                  <a:cubicBezTo>
                    <a:pt x="3584" y="1608"/>
                    <a:pt x="3727" y="1370"/>
                    <a:pt x="3727" y="1096"/>
                  </a:cubicBezTo>
                  <a:lnTo>
                    <a:pt x="3727" y="667"/>
                  </a:lnTo>
                  <a:cubicBezTo>
                    <a:pt x="3727" y="488"/>
                    <a:pt x="3644" y="322"/>
                    <a:pt x="3525" y="191"/>
                  </a:cubicBezTo>
                  <a:cubicBezTo>
                    <a:pt x="3394" y="72"/>
                    <a:pt x="3227" y="0"/>
                    <a:pt x="3049"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29911;p76">
              <a:extLst>
                <a:ext uri="{FF2B5EF4-FFF2-40B4-BE49-F238E27FC236}">
                  <a16:creationId xmlns:a16="http://schemas.microsoft.com/office/drawing/2014/main" id="{473C7283-7AB7-D3D6-E515-5941589EC844}"/>
                </a:ext>
              </a:extLst>
            </p:cNvPr>
            <p:cNvSpPr/>
            <p:nvPr/>
          </p:nvSpPr>
          <p:spPr>
            <a:xfrm>
              <a:off x="1917740" y="2891510"/>
              <a:ext cx="119394" cy="161474"/>
            </a:xfrm>
            <a:custGeom>
              <a:avLst/>
              <a:gdLst/>
              <a:ahLst/>
              <a:cxnLst/>
              <a:rect l="l" t="t" r="r" b="b"/>
              <a:pathLst>
                <a:path w="3751" h="5073" extrusionOk="0">
                  <a:moveTo>
                    <a:pt x="2036" y="310"/>
                  </a:moveTo>
                  <a:cubicBezTo>
                    <a:pt x="2227" y="310"/>
                    <a:pt x="2394" y="477"/>
                    <a:pt x="2394" y="668"/>
                  </a:cubicBezTo>
                  <a:lnTo>
                    <a:pt x="2394" y="1013"/>
                  </a:lnTo>
                  <a:cubicBezTo>
                    <a:pt x="2394" y="1299"/>
                    <a:pt x="2156" y="1537"/>
                    <a:pt x="1870" y="1537"/>
                  </a:cubicBezTo>
                  <a:cubicBezTo>
                    <a:pt x="1596" y="1537"/>
                    <a:pt x="1334" y="1299"/>
                    <a:pt x="1334" y="1013"/>
                  </a:cubicBezTo>
                  <a:lnTo>
                    <a:pt x="1334" y="668"/>
                  </a:lnTo>
                  <a:cubicBezTo>
                    <a:pt x="1334" y="477"/>
                    <a:pt x="1501" y="310"/>
                    <a:pt x="1691" y="310"/>
                  </a:cubicBezTo>
                  <a:close/>
                  <a:moveTo>
                    <a:pt x="2036" y="1834"/>
                  </a:moveTo>
                  <a:lnTo>
                    <a:pt x="2036" y="1918"/>
                  </a:lnTo>
                  <a:cubicBezTo>
                    <a:pt x="2048" y="1977"/>
                    <a:pt x="2072" y="2037"/>
                    <a:pt x="2096" y="2084"/>
                  </a:cubicBezTo>
                  <a:lnTo>
                    <a:pt x="1870" y="2311"/>
                  </a:lnTo>
                  <a:lnTo>
                    <a:pt x="1858" y="2311"/>
                  </a:lnTo>
                  <a:lnTo>
                    <a:pt x="1632" y="2084"/>
                  </a:lnTo>
                  <a:cubicBezTo>
                    <a:pt x="1667" y="2037"/>
                    <a:pt x="1679" y="1977"/>
                    <a:pt x="1679" y="1918"/>
                  </a:cubicBezTo>
                  <a:lnTo>
                    <a:pt x="1679" y="1834"/>
                  </a:lnTo>
                  <a:cubicBezTo>
                    <a:pt x="1739" y="1846"/>
                    <a:pt x="1798" y="1846"/>
                    <a:pt x="1858" y="1846"/>
                  </a:cubicBezTo>
                  <a:cubicBezTo>
                    <a:pt x="1917" y="1846"/>
                    <a:pt x="1977" y="1846"/>
                    <a:pt x="2036" y="1834"/>
                  </a:cubicBezTo>
                  <a:close/>
                  <a:moveTo>
                    <a:pt x="2382" y="2275"/>
                  </a:moveTo>
                  <a:lnTo>
                    <a:pt x="2668" y="2406"/>
                  </a:lnTo>
                  <a:cubicBezTo>
                    <a:pt x="2715" y="2442"/>
                    <a:pt x="2763" y="2501"/>
                    <a:pt x="2763" y="2573"/>
                  </a:cubicBezTo>
                  <a:lnTo>
                    <a:pt x="2763" y="2894"/>
                  </a:lnTo>
                  <a:lnTo>
                    <a:pt x="1036" y="2894"/>
                  </a:lnTo>
                  <a:lnTo>
                    <a:pt x="1036" y="2573"/>
                  </a:lnTo>
                  <a:lnTo>
                    <a:pt x="1013" y="2573"/>
                  </a:lnTo>
                  <a:cubicBezTo>
                    <a:pt x="1013" y="2501"/>
                    <a:pt x="1060" y="2442"/>
                    <a:pt x="1120" y="2406"/>
                  </a:cubicBezTo>
                  <a:lnTo>
                    <a:pt x="1394" y="2275"/>
                  </a:lnTo>
                  <a:lnTo>
                    <a:pt x="1655" y="2537"/>
                  </a:lnTo>
                  <a:cubicBezTo>
                    <a:pt x="1703" y="2596"/>
                    <a:pt x="1798" y="2620"/>
                    <a:pt x="1894" y="2620"/>
                  </a:cubicBezTo>
                  <a:cubicBezTo>
                    <a:pt x="1977" y="2620"/>
                    <a:pt x="2048" y="2596"/>
                    <a:pt x="2132" y="2537"/>
                  </a:cubicBezTo>
                  <a:lnTo>
                    <a:pt x="2382" y="2275"/>
                  </a:lnTo>
                  <a:close/>
                  <a:moveTo>
                    <a:pt x="3299" y="3216"/>
                  </a:moveTo>
                  <a:lnTo>
                    <a:pt x="3120" y="3573"/>
                  </a:lnTo>
                  <a:lnTo>
                    <a:pt x="596" y="3573"/>
                  </a:lnTo>
                  <a:lnTo>
                    <a:pt x="417" y="3216"/>
                  </a:lnTo>
                  <a:close/>
                  <a:moveTo>
                    <a:pt x="1691" y="1"/>
                  </a:moveTo>
                  <a:cubicBezTo>
                    <a:pt x="1322" y="1"/>
                    <a:pt x="1024" y="298"/>
                    <a:pt x="1024" y="668"/>
                  </a:cubicBezTo>
                  <a:lnTo>
                    <a:pt x="1024" y="1013"/>
                  </a:lnTo>
                  <a:cubicBezTo>
                    <a:pt x="1024" y="1299"/>
                    <a:pt x="1155" y="1537"/>
                    <a:pt x="1370" y="1680"/>
                  </a:cubicBezTo>
                  <a:lnTo>
                    <a:pt x="1370" y="1918"/>
                  </a:lnTo>
                  <a:lnTo>
                    <a:pt x="1370" y="1942"/>
                  </a:lnTo>
                  <a:lnTo>
                    <a:pt x="965" y="2132"/>
                  </a:lnTo>
                  <a:cubicBezTo>
                    <a:pt x="798" y="2215"/>
                    <a:pt x="679" y="2382"/>
                    <a:pt x="679" y="2573"/>
                  </a:cubicBezTo>
                  <a:lnTo>
                    <a:pt x="679" y="2894"/>
                  </a:lnTo>
                  <a:lnTo>
                    <a:pt x="167" y="2894"/>
                  </a:lnTo>
                  <a:cubicBezTo>
                    <a:pt x="108" y="2894"/>
                    <a:pt x="60" y="2918"/>
                    <a:pt x="24" y="2965"/>
                  </a:cubicBezTo>
                  <a:cubicBezTo>
                    <a:pt x="1" y="3001"/>
                    <a:pt x="1" y="3073"/>
                    <a:pt x="24" y="3108"/>
                  </a:cubicBezTo>
                  <a:lnTo>
                    <a:pt x="370" y="3799"/>
                  </a:lnTo>
                  <a:cubicBezTo>
                    <a:pt x="405" y="3858"/>
                    <a:pt x="465" y="3882"/>
                    <a:pt x="524" y="3882"/>
                  </a:cubicBezTo>
                  <a:lnTo>
                    <a:pt x="703" y="3882"/>
                  </a:lnTo>
                  <a:lnTo>
                    <a:pt x="703" y="4918"/>
                  </a:lnTo>
                  <a:cubicBezTo>
                    <a:pt x="703" y="5001"/>
                    <a:pt x="774" y="5073"/>
                    <a:pt x="858" y="5073"/>
                  </a:cubicBezTo>
                  <a:cubicBezTo>
                    <a:pt x="953" y="5073"/>
                    <a:pt x="1024" y="5001"/>
                    <a:pt x="1024" y="4918"/>
                  </a:cubicBezTo>
                  <a:lnTo>
                    <a:pt x="1024" y="3882"/>
                  </a:lnTo>
                  <a:lnTo>
                    <a:pt x="2751" y="3882"/>
                  </a:lnTo>
                  <a:lnTo>
                    <a:pt x="2751" y="4918"/>
                  </a:lnTo>
                  <a:cubicBezTo>
                    <a:pt x="2751" y="5001"/>
                    <a:pt x="2822" y="5073"/>
                    <a:pt x="2918" y="5073"/>
                  </a:cubicBezTo>
                  <a:cubicBezTo>
                    <a:pt x="3001" y="5073"/>
                    <a:pt x="3084" y="5001"/>
                    <a:pt x="3084" y="4918"/>
                  </a:cubicBezTo>
                  <a:lnTo>
                    <a:pt x="3084" y="3882"/>
                  </a:lnTo>
                  <a:lnTo>
                    <a:pt x="3263" y="3882"/>
                  </a:lnTo>
                  <a:cubicBezTo>
                    <a:pt x="3322" y="3882"/>
                    <a:pt x="3382" y="3858"/>
                    <a:pt x="3406" y="3799"/>
                  </a:cubicBezTo>
                  <a:lnTo>
                    <a:pt x="3751" y="3108"/>
                  </a:lnTo>
                  <a:cubicBezTo>
                    <a:pt x="3739" y="3073"/>
                    <a:pt x="3739" y="3001"/>
                    <a:pt x="3703" y="2965"/>
                  </a:cubicBezTo>
                  <a:cubicBezTo>
                    <a:pt x="3680" y="2918"/>
                    <a:pt x="3632" y="2894"/>
                    <a:pt x="3572" y="2894"/>
                  </a:cubicBezTo>
                  <a:lnTo>
                    <a:pt x="3049" y="2894"/>
                  </a:lnTo>
                  <a:lnTo>
                    <a:pt x="3049" y="2573"/>
                  </a:lnTo>
                  <a:cubicBezTo>
                    <a:pt x="3049" y="2382"/>
                    <a:pt x="2941" y="2215"/>
                    <a:pt x="2763" y="2132"/>
                  </a:cubicBezTo>
                  <a:lnTo>
                    <a:pt x="2370" y="1942"/>
                  </a:lnTo>
                  <a:lnTo>
                    <a:pt x="2370" y="1918"/>
                  </a:lnTo>
                  <a:lnTo>
                    <a:pt x="2370" y="1680"/>
                  </a:lnTo>
                  <a:cubicBezTo>
                    <a:pt x="2572" y="1537"/>
                    <a:pt x="2703" y="1275"/>
                    <a:pt x="2703" y="1013"/>
                  </a:cubicBezTo>
                  <a:lnTo>
                    <a:pt x="2703" y="668"/>
                  </a:lnTo>
                  <a:cubicBezTo>
                    <a:pt x="2703" y="298"/>
                    <a:pt x="2406" y="1"/>
                    <a:pt x="2036"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9912;p76">
              <a:extLst>
                <a:ext uri="{FF2B5EF4-FFF2-40B4-BE49-F238E27FC236}">
                  <a16:creationId xmlns:a16="http://schemas.microsoft.com/office/drawing/2014/main" id="{9B117D93-2C9A-3BB4-C4AC-BC25454D4E0A}"/>
                </a:ext>
              </a:extLst>
            </p:cNvPr>
            <p:cNvSpPr/>
            <p:nvPr/>
          </p:nvSpPr>
          <p:spPr>
            <a:xfrm>
              <a:off x="1960933" y="3027201"/>
              <a:ext cx="32244" cy="10249"/>
            </a:xfrm>
            <a:custGeom>
              <a:avLst/>
              <a:gdLst/>
              <a:ahLst/>
              <a:cxnLst/>
              <a:rect l="l" t="t" r="r" b="b"/>
              <a:pathLst>
                <a:path w="1013" h="322" extrusionOk="0">
                  <a:moveTo>
                    <a:pt x="156" y="0"/>
                  </a:moveTo>
                  <a:cubicBezTo>
                    <a:pt x="72" y="0"/>
                    <a:pt x="1" y="72"/>
                    <a:pt x="1" y="155"/>
                  </a:cubicBezTo>
                  <a:cubicBezTo>
                    <a:pt x="1" y="250"/>
                    <a:pt x="72" y="322"/>
                    <a:pt x="156" y="322"/>
                  </a:cubicBezTo>
                  <a:lnTo>
                    <a:pt x="846" y="322"/>
                  </a:lnTo>
                  <a:cubicBezTo>
                    <a:pt x="930" y="322"/>
                    <a:pt x="1013" y="250"/>
                    <a:pt x="1013" y="155"/>
                  </a:cubicBezTo>
                  <a:cubicBezTo>
                    <a:pt x="1013" y="72"/>
                    <a:pt x="930" y="0"/>
                    <a:pt x="846"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3" name="Google Shape;26988;p71">
            <a:extLst>
              <a:ext uri="{FF2B5EF4-FFF2-40B4-BE49-F238E27FC236}">
                <a16:creationId xmlns:a16="http://schemas.microsoft.com/office/drawing/2014/main" id="{F0BE76B8-DEFD-6B54-D9BC-1F83AA0AA67C}"/>
              </a:ext>
            </a:extLst>
          </p:cNvPr>
          <p:cNvGrpSpPr/>
          <p:nvPr/>
        </p:nvGrpSpPr>
        <p:grpSpPr>
          <a:xfrm>
            <a:off x="2473590" y="2127281"/>
            <a:ext cx="342863" cy="330844"/>
            <a:chOff x="1284212" y="1963766"/>
            <a:chExt cx="379489" cy="366046"/>
          </a:xfrm>
          <a:solidFill>
            <a:schemeClr val="tx2">
              <a:lumMod val="75000"/>
            </a:schemeClr>
          </a:solidFill>
        </p:grpSpPr>
        <p:sp>
          <p:nvSpPr>
            <p:cNvPr id="164" name="Google Shape;26989;p71">
              <a:extLst>
                <a:ext uri="{FF2B5EF4-FFF2-40B4-BE49-F238E27FC236}">
                  <a16:creationId xmlns:a16="http://schemas.microsoft.com/office/drawing/2014/main" id="{9AE365FA-400F-4085-E0B5-06CFA6C1F615}"/>
                </a:ext>
              </a:extLst>
            </p:cNvPr>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26990;p71">
              <a:extLst>
                <a:ext uri="{FF2B5EF4-FFF2-40B4-BE49-F238E27FC236}">
                  <a16:creationId xmlns:a16="http://schemas.microsoft.com/office/drawing/2014/main" id="{AEBE56FC-7DFB-DF55-88FD-69E29F4612B8}"/>
                </a:ext>
              </a:extLst>
            </p:cNvPr>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4" name="Google Shape;27436;p72">
            <a:extLst>
              <a:ext uri="{FF2B5EF4-FFF2-40B4-BE49-F238E27FC236}">
                <a16:creationId xmlns:a16="http://schemas.microsoft.com/office/drawing/2014/main" id="{ACEFF8ED-F64E-32E0-B07A-81892A8E798F}"/>
              </a:ext>
            </a:extLst>
          </p:cNvPr>
          <p:cNvGrpSpPr/>
          <p:nvPr/>
        </p:nvGrpSpPr>
        <p:grpSpPr>
          <a:xfrm>
            <a:off x="3814147" y="3683695"/>
            <a:ext cx="360000" cy="305371"/>
            <a:chOff x="3094217" y="1976585"/>
            <a:chExt cx="365079" cy="350231"/>
          </a:xfrm>
        </p:grpSpPr>
        <p:sp>
          <p:nvSpPr>
            <p:cNvPr id="195" name="Google Shape;27437;p72">
              <a:extLst>
                <a:ext uri="{FF2B5EF4-FFF2-40B4-BE49-F238E27FC236}">
                  <a16:creationId xmlns:a16="http://schemas.microsoft.com/office/drawing/2014/main" id="{D059E7C9-EF63-FF7E-81BA-6FBE2AD6B97F}"/>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27438;p72">
              <a:extLst>
                <a:ext uri="{FF2B5EF4-FFF2-40B4-BE49-F238E27FC236}">
                  <a16:creationId xmlns:a16="http://schemas.microsoft.com/office/drawing/2014/main" id="{0B9B9058-451E-2B2B-2ECF-76D00EC1FD7E}"/>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27439;p72">
              <a:extLst>
                <a:ext uri="{FF2B5EF4-FFF2-40B4-BE49-F238E27FC236}">
                  <a16:creationId xmlns:a16="http://schemas.microsoft.com/office/drawing/2014/main" id="{F3A3A42A-ECB2-56A2-5E69-7A2E44B918B0}"/>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27440;p72">
              <a:extLst>
                <a:ext uri="{FF2B5EF4-FFF2-40B4-BE49-F238E27FC236}">
                  <a16:creationId xmlns:a16="http://schemas.microsoft.com/office/drawing/2014/main" id="{399CA3E3-77E7-90DE-F8EC-D903D85B9B6B}"/>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27441;p72">
              <a:extLst>
                <a:ext uri="{FF2B5EF4-FFF2-40B4-BE49-F238E27FC236}">
                  <a16:creationId xmlns:a16="http://schemas.microsoft.com/office/drawing/2014/main" id="{319C39E5-F4A8-3DFB-FBBA-22B9379ABE45}"/>
                </a:ext>
              </a:extLst>
            </p:cNvPr>
            <p:cNvSpPr/>
            <p:nvPr/>
          </p:nvSpPr>
          <p:spPr>
            <a:xfrm>
              <a:off x="3317536" y="2134673"/>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7442;p72">
              <a:extLst>
                <a:ext uri="{FF2B5EF4-FFF2-40B4-BE49-F238E27FC236}">
                  <a16:creationId xmlns:a16="http://schemas.microsoft.com/office/drawing/2014/main" id="{0EADAB69-B9DF-2177-F669-A9B0D30EF859}"/>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7443;p72">
              <a:extLst>
                <a:ext uri="{FF2B5EF4-FFF2-40B4-BE49-F238E27FC236}">
                  <a16:creationId xmlns:a16="http://schemas.microsoft.com/office/drawing/2014/main" id="{0ED213AF-F99A-6923-660F-E2CE65EC9A3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7444;p72">
              <a:extLst>
                <a:ext uri="{FF2B5EF4-FFF2-40B4-BE49-F238E27FC236}">
                  <a16:creationId xmlns:a16="http://schemas.microsoft.com/office/drawing/2014/main" id="{385B8DC9-8FF5-5D66-CD33-CDA5402CB77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7445;p72">
              <a:extLst>
                <a:ext uri="{FF2B5EF4-FFF2-40B4-BE49-F238E27FC236}">
                  <a16:creationId xmlns:a16="http://schemas.microsoft.com/office/drawing/2014/main" id="{54E79173-17C2-D325-F1B4-850A5CF2F1CA}"/>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7446;p72">
              <a:extLst>
                <a:ext uri="{FF2B5EF4-FFF2-40B4-BE49-F238E27FC236}">
                  <a16:creationId xmlns:a16="http://schemas.microsoft.com/office/drawing/2014/main" id="{37A0D2E2-0A89-985E-4F43-633739CCBBD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7447;p72">
              <a:extLst>
                <a:ext uri="{FF2B5EF4-FFF2-40B4-BE49-F238E27FC236}">
                  <a16:creationId xmlns:a16="http://schemas.microsoft.com/office/drawing/2014/main" id="{42325C2C-02A2-2AAA-4165-601AB752C6D5}"/>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7448;p72">
              <a:extLst>
                <a:ext uri="{FF2B5EF4-FFF2-40B4-BE49-F238E27FC236}">
                  <a16:creationId xmlns:a16="http://schemas.microsoft.com/office/drawing/2014/main" id="{193EDC58-814B-C920-BEBD-5F2CFA8CF82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7449;p72">
              <a:extLst>
                <a:ext uri="{FF2B5EF4-FFF2-40B4-BE49-F238E27FC236}">
                  <a16:creationId xmlns:a16="http://schemas.microsoft.com/office/drawing/2014/main" id="{09BBBC61-6D91-ED06-5FAA-A815CB4946DF}"/>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FFFF00"/>
            </a:solidFill>
            <a:ln w="3671" cap="flat">
              <a:noFill/>
              <a:prstDash val="solid"/>
              <a:miter/>
            </a:ln>
            <a:effectLst>
              <a:glow rad="63500">
                <a:srgbClr val="FFFF00">
                  <a:alpha val="4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val 1">
            <a:extLst>
              <a:ext uri="{FF2B5EF4-FFF2-40B4-BE49-F238E27FC236}">
                <a16:creationId xmlns:a16="http://schemas.microsoft.com/office/drawing/2014/main" id="{DDFCBB6F-CDE3-BD25-A9D1-D4F16D6B965F}"/>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spiration outline">
            <a:extLst>
              <a:ext uri="{FF2B5EF4-FFF2-40B4-BE49-F238E27FC236}">
                <a16:creationId xmlns:a16="http://schemas.microsoft.com/office/drawing/2014/main" id="{65FDFC60-9F33-3517-97A5-3FC869FDE5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0246" y="2385468"/>
            <a:ext cx="493429" cy="493429"/>
          </a:xfrm>
          <a:prstGeom prst="rect">
            <a:avLst/>
          </a:prstGeom>
        </p:spPr>
      </p:pic>
      <p:sp>
        <p:nvSpPr>
          <p:cNvPr id="7" name="Rectangle: Diagonal Corners Snipped 6">
            <a:extLst>
              <a:ext uri="{FF2B5EF4-FFF2-40B4-BE49-F238E27FC236}">
                <a16:creationId xmlns:a16="http://schemas.microsoft.com/office/drawing/2014/main" id="{09799908-CBD7-D755-19F2-9FC9E6F695DA}"/>
              </a:ext>
            </a:extLst>
          </p:cNvPr>
          <p:cNvSpPr/>
          <p:nvPr/>
        </p:nvSpPr>
        <p:spPr>
          <a:xfrm>
            <a:off x="-7928" y="6438065"/>
            <a:ext cx="10079895" cy="368405"/>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a:lnSpc>
                <a:spcPct val="107000"/>
              </a:lnSpc>
              <a:spcBef>
                <a:spcPts val="0"/>
              </a:spcBef>
              <a:spcAft>
                <a:spcPts val="0"/>
              </a:spcAft>
            </a:pPr>
            <a:endPar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Багш мэргэжлийн ёс зүйн хэм хэмжээ нь багшийн зөв зүйтэй харилцаа, хандлагаар илэрч, багшийн нэр хүндээр хэмжигдэнэ.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710000" y="1239"/>
            <a:ext cx="2481999" cy="6856761"/>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 name="Graphic 2" descr="Target Audience">
            <a:extLst>
              <a:ext uri="{FF2B5EF4-FFF2-40B4-BE49-F238E27FC236}">
                <a16:creationId xmlns:a16="http://schemas.microsoft.com/office/drawing/2014/main" id="{B551EBCD-5B3A-18CB-9881-E38E3771C2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0512" y="393204"/>
            <a:ext cx="725693" cy="725693"/>
          </a:xfrm>
          <a:prstGeom prst="rect">
            <a:avLst/>
          </a:prstGeom>
        </p:spPr>
      </p:pic>
    </p:spTree>
    <p:extLst>
      <p:ext uri="{BB962C8B-B14F-4D97-AF65-F5344CB8AC3E}">
        <p14:creationId xmlns:p14="http://schemas.microsoft.com/office/powerpoint/2010/main" val="1247753191"/>
      </p:ext>
    </p:extLst>
  </p:cSld>
  <p:clrMapOvr>
    <a:masterClrMapping/>
  </p:clrMapOvr>
  <p:transition spd="slow">
    <p:wipe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14:presetBounceEnd="4000">
                                      <p:stCondLst>
                                        <p:cond delay="0"/>
                                      </p:stCondLst>
                                      <p:childTnLst>
                                        <p:animRot by="1500000" p14:bounceEnd="4000">
                                          <p:cBhvr>
                                            <p:cTn id="13" dur="500" fill="hold"/>
                                            <p:tgtEl>
                                              <p:spTgt spid="82"/>
                                            </p:tgtEl>
                                            <p:attrNameLst>
                                              <p:attrName>r</p:attrName>
                                            </p:attrNameLst>
                                          </p:cBhvr>
                                        </p:animRo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left)">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14:presetBounceEnd="4000">
                                      <p:stCondLst>
                                        <p:cond delay="0"/>
                                      </p:stCondLst>
                                      <p:childTnLst>
                                        <p:animRot by="1500000" p14:bounceEnd="4000">
                                          <p:cBhvr>
                                            <p:cTn id="24" dur="500" fill="hold"/>
                                            <p:tgtEl>
                                              <p:spTgt spid="82"/>
                                            </p:tgtEl>
                                            <p:attrNameLst>
                                              <p:attrName>r</p:attrName>
                                            </p:attrNameLst>
                                          </p:cBhvr>
                                        </p:animRo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41"/>
                                            </p:tgtEl>
                                            <p:attrNameLst>
                                              <p:attrName>style.visibility</p:attrName>
                                            </p:attrNameLst>
                                          </p:cBhvr>
                                          <p:to>
                                            <p:strVal val="visible"/>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left)">
                                          <p:cBhvr>
                                            <p:cTn id="31" dur="5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1500000">
                                          <p:cBhvr>
                                            <p:cTn id="35" dur="500" fill="hold"/>
                                            <p:tgtEl>
                                              <p:spTgt spid="82"/>
                                            </p:tgtEl>
                                            <p:attrNameLst>
                                              <p:attrName>r</p:attrName>
                                            </p:attrNameLst>
                                          </p:cBhvr>
                                        </p:animRo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1500000">
                                          <p:cBhvr>
                                            <p:cTn id="43" dur="500" fill="hold"/>
                                            <p:tgtEl>
                                              <p:spTgt spid="82"/>
                                            </p:tgtEl>
                                            <p:attrNameLst>
                                              <p:attrName>r</p:attrName>
                                            </p:attrNameLst>
                                          </p:cBhvr>
                                        </p:animRo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left)">
                                          <p:cBhvr>
                                            <p:cTn id="50" dur="500"/>
                                            <p:tgtEl>
                                              <p:spTgt spid="94"/>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500000">
                                          <p:cBhvr>
                                            <p:cTn id="54" dur="500" fill="hold"/>
                                            <p:tgtEl>
                                              <p:spTgt spid="82"/>
                                            </p:tgtEl>
                                            <p:attrNameLst>
                                              <p:attrName>r</p:attrName>
                                            </p:attrNameLst>
                                          </p:cBhvr>
                                        </p:animRo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194"/>
                                            </p:tgtEl>
                                            <p:attrNameLst>
                                              <p:attrName>style.visibility</p:attrName>
                                            </p:attrNameLst>
                                          </p:cBhvr>
                                          <p:to>
                                            <p:strVal val="visible"/>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1200000">
                                          <p:cBhvr>
                                            <p:cTn id="65" dur="500" fill="hold"/>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3" grpId="0"/>
          <p:bldP spid="94" grpId="0"/>
          <p:bldP spid="95" grpId="0"/>
          <p:bldP spid="1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1500000">
                                          <p:cBhvr>
                                            <p:cTn id="13" dur="500" fill="hold"/>
                                            <p:tgtEl>
                                              <p:spTgt spid="82"/>
                                            </p:tgtEl>
                                            <p:attrNameLst>
                                              <p:attrName>r</p:attrName>
                                            </p:attrNameLst>
                                          </p:cBhvr>
                                        </p:animRo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left)">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500000">
                                          <p:cBhvr>
                                            <p:cTn id="24" dur="500" fill="hold"/>
                                            <p:tgtEl>
                                              <p:spTgt spid="82"/>
                                            </p:tgtEl>
                                            <p:attrNameLst>
                                              <p:attrName>r</p:attrName>
                                            </p:attrNameLst>
                                          </p:cBhvr>
                                        </p:animRo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41"/>
                                            </p:tgtEl>
                                            <p:attrNameLst>
                                              <p:attrName>style.visibility</p:attrName>
                                            </p:attrNameLst>
                                          </p:cBhvr>
                                          <p:to>
                                            <p:strVal val="visible"/>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left)">
                                          <p:cBhvr>
                                            <p:cTn id="31" dur="5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1500000">
                                          <p:cBhvr>
                                            <p:cTn id="35" dur="500" fill="hold"/>
                                            <p:tgtEl>
                                              <p:spTgt spid="82"/>
                                            </p:tgtEl>
                                            <p:attrNameLst>
                                              <p:attrName>r</p:attrName>
                                            </p:attrNameLst>
                                          </p:cBhvr>
                                        </p:animRo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1500000">
                                          <p:cBhvr>
                                            <p:cTn id="43" dur="500" fill="hold"/>
                                            <p:tgtEl>
                                              <p:spTgt spid="82"/>
                                            </p:tgtEl>
                                            <p:attrNameLst>
                                              <p:attrName>r</p:attrName>
                                            </p:attrNameLst>
                                          </p:cBhvr>
                                        </p:animRo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left)">
                                          <p:cBhvr>
                                            <p:cTn id="50" dur="500"/>
                                            <p:tgtEl>
                                              <p:spTgt spid="94"/>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500000">
                                          <p:cBhvr>
                                            <p:cTn id="54" dur="500" fill="hold"/>
                                            <p:tgtEl>
                                              <p:spTgt spid="82"/>
                                            </p:tgtEl>
                                            <p:attrNameLst>
                                              <p:attrName>r</p:attrName>
                                            </p:attrNameLst>
                                          </p:cBhvr>
                                        </p:animRo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194"/>
                                            </p:tgtEl>
                                            <p:attrNameLst>
                                              <p:attrName>style.visibility</p:attrName>
                                            </p:attrNameLst>
                                          </p:cBhvr>
                                          <p:to>
                                            <p:strVal val="visible"/>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1200000">
                                          <p:cBhvr>
                                            <p:cTn id="65" dur="500" fill="hold"/>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3" grpId="0"/>
          <p:bldP spid="94" grpId="0"/>
          <p:bldP spid="95" grpId="0"/>
          <p:bldP spid="12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B5986B9-CF25-01E5-D64A-1977965898FF}"/>
              </a:ext>
            </a:extLst>
          </p:cNvPr>
          <p:cNvSpPr/>
          <p:nvPr/>
        </p:nvSpPr>
        <p:spPr>
          <a:xfrm>
            <a:off x="494035" y="1835822"/>
            <a:ext cx="4621174" cy="464653"/>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FDE3D496-217F-2B86-C55C-3DC55B17D5D0}"/>
              </a:ext>
            </a:extLst>
          </p:cNvPr>
          <p:cNvSpPr/>
          <p:nvPr/>
        </p:nvSpPr>
        <p:spPr>
          <a:xfrm>
            <a:off x="3998" y="6453030"/>
            <a:ext cx="10319083" cy="286764"/>
          </a:xfrm>
          <a:prstGeom prst="rect">
            <a:avLst/>
          </a:prstGeom>
          <a:solidFill>
            <a:srgbClr val="C5CACD"/>
          </a:solidFill>
          <a:ln>
            <a:noFill/>
          </a:ln>
          <a:effectLst>
            <a:outerShdw blurRad="228600" dist="762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60F6CC4-065A-381E-6D15-10C5A7A8BB91}"/>
              </a:ext>
            </a:extLst>
          </p:cNvPr>
          <p:cNvSpPr/>
          <p:nvPr/>
        </p:nvSpPr>
        <p:spPr>
          <a:xfrm>
            <a:off x="0" y="6453030"/>
            <a:ext cx="10756231" cy="385294"/>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03FC434-21ED-C617-69C4-8C6135CFB48C}"/>
              </a:ext>
            </a:extLst>
          </p:cNvPr>
          <p:cNvSpPr/>
          <p:nvPr/>
        </p:nvSpPr>
        <p:spPr>
          <a:xfrm>
            <a:off x="230593" y="1453563"/>
            <a:ext cx="10092489" cy="219285"/>
          </a:xfrm>
          <a:prstGeom prst="rect">
            <a:avLst/>
          </a:prstGeom>
          <a:solidFill>
            <a:srgbClr val="C5CACD"/>
          </a:solidFill>
          <a:ln>
            <a:noFill/>
          </a:ln>
          <a:effectLst>
            <a:outerShdw blurRad="228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943965" y="276077"/>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1DDFFA8E-09A1-4CB7-CEA1-BCF8FFA52CF2}"/>
              </a:ext>
            </a:extLst>
          </p:cNvPr>
          <p:cNvSpPr/>
          <p:nvPr/>
        </p:nvSpPr>
        <p:spPr>
          <a:xfrm>
            <a:off x="0" y="1321945"/>
            <a:ext cx="10607842" cy="385294"/>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125741" y="60077"/>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23697" y="1450900"/>
            <a:ext cx="838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939160F-936D-C2C3-8918-F7CAC816A812}"/>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BAEBAF-1696-2A9A-8451-4B68FBAA1338}"/>
              </a:ext>
            </a:extLst>
          </p:cNvPr>
          <p:cNvSpPr txBox="1"/>
          <p:nvPr/>
        </p:nvSpPr>
        <p:spPr>
          <a:xfrm>
            <a:off x="147621" y="789892"/>
            <a:ext cx="8053328" cy="646331"/>
          </a:xfrm>
          <a:prstGeom prst="rect">
            <a:avLst/>
          </a:prstGeom>
          <a:noFill/>
        </p:spPr>
        <p:txBody>
          <a:bodyPr wrap="square" rtlCol="0">
            <a:spAutoFit/>
          </a:bodyPr>
          <a:lstStyle/>
          <a:p>
            <a:pPr algn="ctr"/>
            <a:r>
              <a:rPr lang="mn-MN" sz="1800" dirty="0">
                <a:solidFill>
                  <a:schemeClr val="accent2">
                    <a:lumMod val="75000"/>
                  </a:schemeClr>
                </a:solidFill>
                <a:effectLst/>
                <a:latin typeface="Arial" panose="020B0604020202020204" pitchFamily="34" charset="0"/>
                <a:ea typeface="Calibri" panose="020F0502020204030204" pitchFamily="34" charset="0"/>
              </a:rPr>
              <a:t>“Сургуулийн өмнөх болон ерөнхий боловсролын сургалтын байгууллагын багш, ажилтны мэргэжлийн ёс зүйн дүрэм” </a:t>
            </a:r>
            <a:endParaRPr lang="en-US" sz="2400" dirty="0">
              <a:solidFill>
                <a:schemeClr val="accent2">
                  <a:lumMod val="75000"/>
                </a:schemeClr>
              </a:solidFill>
            </a:endParaRPr>
          </a:p>
        </p:txBody>
      </p:sp>
      <p:grpSp>
        <p:nvGrpSpPr>
          <p:cNvPr id="7" name="Group 6">
            <a:extLst>
              <a:ext uri="{FF2B5EF4-FFF2-40B4-BE49-F238E27FC236}">
                <a16:creationId xmlns:a16="http://schemas.microsoft.com/office/drawing/2014/main" id="{F8A1965E-5B1B-3323-4E94-5834AF3E23B3}"/>
              </a:ext>
            </a:extLst>
          </p:cNvPr>
          <p:cNvGrpSpPr/>
          <p:nvPr/>
        </p:nvGrpSpPr>
        <p:grpSpPr>
          <a:xfrm>
            <a:off x="494034" y="2481071"/>
            <a:ext cx="4621174" cy="3587037"/>
            <a:chOff x="1355671" y="798989"/>
            <a:chExt cx="4809887" cy="2601084"/>
          </a:xfrm>
        </p:grpSpPr>
        <p:sp>
          <p:nvSpPr>
            <p:cNvPr id="9" name="TextBox 8">
              <a:extLst>
                <a:ext uri="{FF2B5EF4-FFF2-40B4-BE49-F238E27FC236}">
                  <a16:creationId xmlns:a16="http://schemas.microsoft.com/office/drawing/2014/main" id="{26DD494E-8757-36A6-88DB-9174241B0EE7}"/>
                </a:ext>
              </a:extLst>
            </p:cNvPr>
            <p:cNvSpPr txBox="1"/>
            <p:nvPr/>
          </p:nvSpPr>
          <p:spPr>
            <a:xfrm>
              <a:off x="1355671" y="798989"/>
              <a:ext cx="4809887" cy="2601084"/>
            </a:xfrm>
            <a:prstGeom prst="round2SameRect">
              <a:avLst>
                <a:gd name="adj1" fmla="val 0"/>
                <a:gd name="adj2" fmla="val 0"/>
              </a:avLst>
            </a:prstGeom>
            <a:solidFill>
              <a:schemeClr val="bg1"/>
            </a:solidFill>
            <a:ln w="38100">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rgbClr val="00206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fontAlgn="base">
                <a:buFont typeface="Wingdings 2"/>
                <a:buNone/>
              </a:pPr>
              <a:endParaRPr lang="en-US" sz="2400" dirty="0">
                <a:ea typeface="Tahoma" panose="020B0604030504040204" pitchFamily="34" charset="0"/>
              </a:endParaRPr>
            </a:p>
          </p:txBody>
        </p:sp>
        <p:sp>
          <p:nvSpPr>
            <p:cNvPr id="10" name="Oval 9">
              <a:extLst>
                <a:ext uri="{FF2B5EF4-FFF2-40B4-BE49-F238E27FC236}">
                  <a16:creationId xmlns:a16="http://schemas.microsoft.com/office/drawing/2014/main" id="{44812811-011F-D4CF-52B8-685725D7343C}"/>
                </a:ext>
              </a:extLst>
            </p:cNvPr>
            <p:cNvSpPr/>
            <p:nvPr/>
          </p:nvSpPr>
          <p:spPr>
            <a:xfrm>
              <a:off x="1434085" y="834201"/>
              <a:ext cx="72000" cy="7200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solidFill>
                <a:schemeClr val="accent1">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20DFD5A-7A49-B0AA-62AA-65EC5A4AB0BC}"/>
                </a:ext>
              </a:extLst>
            </p:cNvPr>
            <p:cNvSpPr/>
            <p:nvPr/>
          </p:nvSpPr>
          <p:spPr>
            <a:xfrm>
              <a:off x="5976767" y="849341"/>
              <a:ext cx="72000" cy="7200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solidFill>
                <a:schemeClr val="accent1">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739EC5AD-FC34-920B-E529-31D6A1930D5C}"/>
              </a:ext>
            </a:extLst>
          </p:cNvPr>
          <p:cNvGrpSpPr/>
          <p:nvPr/>
        </p:nvGrpSpPr>
        <p:grpSpPr>
          <a:xfrm>
            <a:off x="5977269" y="2481071"/>
            <a:ext cx="4345811" cy="3587037"/>
            <a:chOff x="1355671" y="798988"/>
            <a:chExt cx="5162366" cy="3827204"/>
          </a:xfrm>
        </p:grpSpPr>
        <p:sp>
          <p:nvSpPr>
            <p:cNvPr id="13" name="TextBox 12">
              <a:extLst>
                <a:ext uri="{FF2B5EF4-FFF2-40B4-BE49-F238E27FC236}">
                  <a16:creationId xmlns:a16="http://schemas.microsoft.com/office/drawing/2014/main" id="{00848FF4-A737-9042-908E-9DDF66A8E976}"/>
                </a:ext>
              </a:extLst>
            </p:cNvPr>
            <p:cNvSpPr txBox="1"/>
            <p:nvPr/>
          </p:nvSpPr>
          <p:spPr>
            <a:xfrm>
              <a:off x="1355671" y="798988"/>
              <a:ext cx="5162366" cy="3827204"/>
            </a:xfrm>
            <a:prstGeom prst="round2SameRect">
              <a:avLst>
                <a:gd name="adj1" fmla="val 0"/>
                <a:gd name="adj2" fmla="val 0"/>
              </a:avLst>
            </a:prstGeom>
            <a:solidFill>
              <a:schemeClr val="bg1"/>
            </a:solidFill>
            <a:ln w="38100">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rgbClr val="00206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fontAlgn="base">
                <a:buFont typeface="Wingdings 2"/>
                <a:buNone/>
              </a:pPr>
              <a:endParaRPr lang="en-US" sz="1800" dirty="0">
                <a:ea typeface="Tahoma" panose="020B0604030504040204" pitchFamily="34" charset="0"/>
              </a:endParaRPr>
            </a:p>
          </p:txBody>
        </p:sp>
        <p:sp>
          <p:nvSpPr>
            <p:cNvPr id="14" name="Oval 13">
              <a:extLst>
                <a:ext uri="{FF2B5EF4-FFF2-40B4-BE49-F238E27FC236}">
                  <a16:creationId xmlns:a16="http://schemas.microsoft.com/office/drawing/2014/main" id="{28EBBD06-282E-02DB-DE6F-1B36CB9C80F9}"/>
                </a:ext>
              </a:extLst>
            </p:cNvPr>
            <p:cNvSpPr/>
            <p:nvPr/>
          </p:nvSpPr>
          <p:spPr>
            <a:xfrm>
              <a:off x="1434085" y="834201"/>
              <a:ext cx="72000" cy="7200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solidFill>
                <a:schemeClr val="accent1">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2060"/>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44392DA6-614B-800D-424A-B4036929BA8E}"/>
                </a:ext>
              </a:extLst>
            </p:cNvPr>
            <p:cNvSpPr/>
            <p:nvPr/>
          </p:nvSpPr>
          <p:spPr>
            <a:xfrm>
              <a:off x="6323611" y="869312"/>
              <a:ext cx="72000" cy="7200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solidFill>
                <a:schemeClr val="accent1">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2060"/>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D2D44F5A-3CCB-894B-DFD3-C9000F347CC4}"/>
              </a:ext>
            </a:extLst>
          </p:cNvPr>
          <p:cNvSpPr txBox="1"/>
          <p:nvPr/>
        </p:nvSpPr>
        <p:spPr>
          <a:xfrm>
            <a:off x="546827" y="2777142"/>
            <a:ext cx="4390418" cy="2862322"/>
          </a:xfrm>
          <a:prstGeom prst="rect">
            <a:avLst/>
          </a:prstGeom>
          <a:noFill/>
        </p:spPr>
        <p:txBody>
          <a:bodyPr wrap="square">
            <a:spAutoFit/>
          </a:bodyPr>
          <a:lstStyle/>
          <a:p>
            <a:pPr algn="just"/>
            <a:r>
              <a:rPr lang="mn-MN" dirty="0">
                <a:solidFill>
                  <a:srgbClr val="002060"/>
                </a:solidFill>
                <a:latin typeface="Arial" panose="020B0604020202020204" pitchFamily="34" charset="0"/>
                <a:ea typeface="Calibri" panose="020F0502020204030204" pitchFamily="34" charset="0"/>
              </a:rPr>
              <a:t>1.3.Ц</a:t>
            </a:r>
            <a:r>
              <a:rPr lang="mn-MN" sz="1800" dirty="0">
                <a:solidFill>
                  <a:srgbClr val="002060"/>
                </a:solidFill>
                <a:effectLst/>
                <a:latin typeface="Arial" panose="020B0604020202020204" pitchFamily="34" charset="0"/>
                <a:ea typeface="Calibri" panose="020F0502020204030204" pitchFamily="34" charset="0"/>
              </a:rPr>
              <a:t>эцэрлэг, ерөнхий боловсролын сургууль, насан туршийн боловсролын төв, аймаг, нийслэлийн боловсролын газар, дүүргийн боловсролын хэлтэст үндсэн орон тоонд болон түр гэрээгээр ажиллаж буй багш, ээлжийн болон туслах багш, багшлах дадлага хийж буй оюутан, удирдах болон гүйцэтгэх албан тушаалд ажиллаж байгаа ажилтан, албан хаагч </a:t>
            </a:r>
            <a:endParaRPr lang="en-US" dirty="0">
              <a:solidFill>
                <a:srgbClr val="002060"/>
              </a:solidFill>
            </a:endParaRPr>
          </a:p>
        </p:txBody>
      </p:sp>
      <p:sp>
        <p:nvSpPr>
          <p:cNvPr id="19" name="Rectangle 18">
            <a:extLst>
              <a:ext uri="{FF2B5EF4-FFF2-40B4-BE49-F238E27FC236}">
                <a16:creationId xmlns:a16="http://schemas.microsoft.com/office/drawing/2014/main" id="{469DAA16-4D9A-164A-C6B9-A0E4C85D8D5B}"/>
              </a:ext>
            </a:extLst>
          </p:cNvPr>
          <p:cNvSpPr/>
          <p:nvPr/>
        </p:nvSpPr>
        <p:spPr>
          <a:xfrm>
            <a:off x="5921704" y="1844868"/>
            <a:ext cx="4401375" cy="455607"/>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800" dirty="0">
                <a:solidFill>
                  <a:srgbClr val="002060"/>
                </a:solidFill>
                <a:effectLst/>
                <a:latin typeface="Arial" panose="020B0604020202020204" pitchFamily="34" charset="0"/>
                <a:ea typeface="Calibri" panose="020F0502020204030204" pitchFamily="34" charset="0"/>
              </a:rPr>
              <a:t>2.Багш, ажилтны эрхэмлэх үнэт зүйлс</a:t>
            </a:r>
            <a:endParaRPr lang="en-US"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387CAB9-DCF6-4633-03D0-A2727DE1D020}"/>
              </a:ext>
            </a:extLst>
          </p:cNvPr>
          <p:cNvSpPr txBox="1"/>
          <p:nvPr/>
        </p:nvSpPr>
        <p:spPr>
          <a:xfrm>
            <a:off x="1139159" y="1822134"/>
            <a:ext cx="3378739" cy="369332"/>
          </a:xfrm>
          <a:prstGeom prst="rect">
            <a:avLst/>
          </a:prstGeom>
          <a:noFill/>
        </p:spPr>
        <p:txBody>
          <a:bodyPr wrap="square" rtlCol="0">
            <a:spAutoFit/>
          </a:bodyPr>
          <a:lstStyle/>
          <a:p>
            <a:pPr algn="ctr"/>
            <a:r>
              <a:rPr lang="mn-MN" dirty="0">
                <a:solidFill>
                  <a:srgbClr val="002060"/>
                </a:solidFill>
              </a:rPr>
              <a:t>Хэн сахин мөрдөх вэ? </a:t>
            </a:r>
            <a:endParaRPr lang="en-US" dirty="0">
              <a:solidFill>
                <a:srgbClr val="002060"/>
              </a:solidFill>
            </a:endParaRPr>
          </a:p>
        </p:txBody>
      </p:sp>
      <p:sp>
        <p:nvSpPr>
          <p:cNvPr id="21" name="TextBox 20">
            <a:extLst>
              <a:ext uri="{FF2B5EF4-FFF2-40B4-BE49-F238E27FC236}">
                <a16:creationId xmlns:a16="http://schemas.microsoft.com/office/drawing/2014/main" id="{1D416ED5-49B3-071C-0DA0-2F160E51B5C1}"/>
              </a:ext>
            </a:extLst>
          </p:cNvPr>
          <p:cNvSpPr txBox="1"/>
          <p:nvPr/>
        </p:nvSpPr>
        <p:spPr>
          <a:xfrm>
            <a:off x="5862031" y="2614464"/>
            <a:ext cx="4297376" cy="3052439"/>
          </a:xfrm>
          <a:prstGeom prst="rect">
            <a:avLst/>
          </a:prstGeom>
          <a:noFill/>
        </p:spPr>
        <p:txBody>
          <a:bodyPr wrap="square">
            <a:spAutoFit/>
          </a:bodyPr>
          <a:lstStyle/>
          <a:p>
            <a:pPr marL="400050" marR="0" indent="342900" algn="just">
              <a:lnSpc>
                <a:spcPct val="107000"/>
              </a:lnSpc>
              <a:spcBef>
                <a:spcPts val="0"/>
              </a:spcBef>
              <a:spcAft>
                <a:spcPts val="800"/>
              </a:spcAft>
            </a:pPr>
            <a:r>
              <a:rPr lang="mn-MN"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2.1.1.Суралцагчийн эрх, аюулгүй байдал, нэр хүнд; </a:t>
            </a:r>
            <a:endParaRPr lang="en-US"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a:p>
            <a:pPr marL="400050" marR="0" indent="342900" algn="just">
              <a:lnSpc>
                <a:spcPct val="107000"/>
              </a:lnSpc>
              <a:spcBef>
                <a:spcPts val="0"/>
              </a:spcBef>
              <a:spcAft>
                <a:spcPts val="800"/>
              </a:spcAft>
            </a:pPr>
            <a:r>
              <a:rPr lang="mn-MN"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2.1.2.Төрийн албан хаагчийн болон багш мэргэжлийн нэр хүнд;</a:t>
            </a:r>
            <a:endParaRPr lang="en-US"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a:p>
            <a:pPr marL="400050" marR="0" indent="342900" algn="just">
              <a:lnSpc>
                <a:spcPct val="107000"/>
              </a:lnSpc>
              <a:spcBef>
                <a:spcPts val="0"/>
              </a:spcBef>
              <a:spcAft>
                <a:spcPts val="800"/>
              </a:spcAft>
            </a:pPr>
            <a:r>
              <a:rPr lang="mn-MN"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2.1.3.Аливаа ялгаварлан гадуурхалтаас ангид эрх тэгш, хүндэтгэлтэй, эерэг харилцаа;</a:t>
            </a:r>
            <a:endParaRPr lang="en-US"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a:p>
            <a:pPr marL="400050" marR="0" indent="342900" algn="just">
              <a:lnSpc>
                <a:spcPct val="107000"/>
              </a:lnSpc>
              <a:spcBef>
                <a:spcPts val="0"/>
              </a:spcBef>
              <a:spcAft>
                <a:spcPts val="800"/>
              </a:spcAft>
            </a:pPr>
            <a:r>
              <a:rPr lang="mn-MN"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2.1.4.Багшийг хүндлэн дээдлэх олон нийтийн итгэл үнэмшил. </a:t>
            </a:r>
            <a:endParaRPr lang="en-US"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p:txBody>
      </p:sp>
      <p:sp>
        <p:nvSpPr>
          <p:cNvPr id="22" name="Rectangle: Diagonal Corners Snipped 21">
            <a:extLst>
              <a:ext uri="{FF2B5EF4-FFF2-40B4-BE49-F238E27FC236}">
                <a16:creationId xmlns:a16="http://schemas.microsoft.com/office/drawing/2014/main" id="{CB2B8EB8-8557-8162-B240-A1956EF37B5E}"/>
              </a:ext>
            </a:extLst>
          </p:cNvPr>
          <p:cNvSpPr/>
          <p:nvPr/>
        </p:nvSpPr>
        <p:spPr>
          <a:xfrm>
            <a:off x="-7928" y="6438065"/>
            <a:ext cx="10010893" cy="434862"/>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77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a:lnSpc>
                <a:spcPct val="107000"/>
              </a:lnSpc>
              <a:spcBef>
                <a:spcPts val="0"/>
              </a:spcBef>
              <a:spcAft>
                <a:spcPts val="0"/>
              </a:spcAft>
            </a:pPr>
            <a:endParaRPr lang="en-US" sz="1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mn-MN" sz="1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mn-MN"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Мэргэжлийн ёс зүйн хэм хэмжээ нь багшийг эрсдэлээс сэргийлнэ.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 name="Oval 2">
            <a:extLst>
              <a:ext uri="{FF2B5EF4-FFF2-40B4-BE49-F238E27FC236}">
                <a16:creationId xmlns:a16="http://schemas.microsoft.com/office/drawing/2014/main" id="{E5F8D320-8B2F-AAB7-7304-2241B61D0B11}"/>
              </a:ext>
            </a:extLst>
          </p:cNvPr>
          <p:cNvSpPr/>
          <p:nvPr/>
        </p:nvSpPr>
        <p:spPr>
          <a:xfrm>
            <a:off x="11237505" y="425581"/>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1</a:t>
            </a:r>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85830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B5986B9-CF25-01E5-D64A-1977965898FF}"/>
              </a:ext>
            </a:extLst>
          </p:cNvPr>
          <p:cNvSpPr/>
          <p:nvPr/>
        </p:nvSpPr>
        <p:spPr>
          <a:xfrm>
            <a:off x="320719" y="1631868"/>
            <a:ext cx="1724451" cy="480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FDE3D496-217F-2B86-C55C-3DC55B17D5D0}"/>
              </a:ext>
            </a:extLst>
          </p:cNvPr>
          <p:cNvSpPr/>
          <p:nvPr/>
        </p:nvSpPr>
        <p:spPr>
          <a:xfrm>
            <a:off x="3998" y="6453030"/>
            <a:ext cx="10319083" cy="286764"/>
          </a:xfrm>
          <a:prstGeom prst="rect">
            <a:avLst/>
          </a:prstGeom>
          <a:solidFill>
            <a:srgbClr val="C5CACD"/>
          </a:solidFill>
          <a:ln>
            <a:noFill/>
          </a:ln>
          <a:effectLst>
            <a:outerShdw blurRad="228600" dist="762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60F6CC4-065A-381E-6D15-10C5A7A8BB91}"/>
              </a:ext>
            </a:extLst>
          </p:cNvPr>
          <p:cNvSpPr/>
          <p:nvPr/>
        </p:nvSpPr>
        <p:spPr>
          <a:xfrm>
            <a:off x="-23696" y="6423676"/>
            <a:ext cx="10756231" cy="385294"/>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03FC434-21ED-C617-69C4-8C6135CFB48C}"/>
              </a:ext>
            </a:extLst>
          </p:cNvPr>
          <p:cNvSpPr/>
          <p:nvPr/>
        </p:nvSpPr>
        <p:spPr>
          <a:xfrm>
            <a:off x="44004" y="1478283"/>
            <a:ext cx="10092489" cy="219285"/>
          </a:xfrm>
          <a:prstGeom prst="rect">
            <a:avLst/>
          </a:prstGeom>
          <a:solidFill>
            <a:srgbClr val="C5CACD"/>
          </a:solidFill>
          <a:ln>
            <a:noFill/>
          </a:ln>
          <a:effectLst>
            <a:outerShdw blurRad="228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943965" y="276077"/>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125741" y="60077"/>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1DDFFA8E-09A1-4CB7-CEA1-BCF8FFA52CF2}"/>
              </a:ext>
            </a:extLst>
          </p:cNvPr>
          <p:cNvSpPr/>
          <p:nvPr/>
        </p:nvSpPr>
        <p:spPr>
          <a:xfrm>
            <a:off x="0" y="1321945"/>
            <a:ext cx="10607842" cy="385294"/>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125741" y="1335375"/>
            <a:ext cx="838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939160F-936D-C2C3-8918-F7CAC816A812}"/>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BAEBAF-1696-2A9A-8451-4B68FBAA1338}"/>
              </a:ext>
            </a:extLst>
          </p:cNvPr>
          <p:cNvSpPr txBox="1"/>
          <p:nvPr/>
        </p:nvSpPr>
        <p:spPr>
          <a:xfrm>
            <a:off x="407998" y="3001775"/>
            <a:ext cx="1457446" cy="1559209"/>
          </a:xfrm>
          <a:prstGeom prst="rect">
            <a:avLst/>
          </a:prstGeom>
          <a:noFill/>
        </p:spPr>
        <p:txBody>
          <a:bodyPr wrap="square" rtlCol="0">
            <a:spAutoFit/>
          </a:bodyPr>
          <a:lstStyle/>
          <a:p>
            <a:pPr marL="0" marR="0" indent="342900" algn="ctr">
              <a:lnSpc>
                <a:spcPct val="107000"/>
              </a:lnSpc>
              <a:spcBef>
                <a:spcPts val="0"/>
              </a:spcBef>
              <a:spcAft>
                <a:spcPts val="800"/>
              </a:spcAft>
            </a:pPr>
            <a:r>
              <a:rPr lang="mn-MN" dirty="0">
                <a:solidFill>
                  <a:schemeClr val="bg1"/>
                </a:solidFill>
                <a:effectLst/>
                <a:latin typeface="Arial" panose="020B0604020202020204" pitchFamily="34" charset="0"/>
                <a:ea typeface="Calibri" panose="020F0502020204030204" pitchFamily="34" charset="0"/>
                <a:cs typeface="Mongolian Baiti" panose="03000500000000000000" pitchFamily="66" charset="0"/>
              </a:rPr>
              <a:t>Багш, ажилтны мэргэжлийн ёс зүйн хэм хэмжээ</a:t>
            </a:r>
            <a:endParaRPr lang="en-US" dirty="0">
              <a:solidFill>
                <a:schemeClr val="bg1"/>
              </a:solidFill>
              <a:effectLst/>
              <a:latin typeface="Calibri" panose="020F0502020204030204" pitchFamily="34" charset="0"/>
              <a:ea typeface="Calibri" panose="020F0502020204030204" pitchFamily="34" charset="0"/>
              <a:cs typeface="Mongolian Baiti" panose="03000500000000000000" pitchFamily="66" charset="0"/>
            </a:endParaRPr>
          </a:p>
        </p:txBody>
      </p:sp>
      <p:sp>
        <p:nvSpPr>
          <p:cNvPr id="4" name="TextBox 3">
            <a:extLst>
              <a:ext uri="{FF2B5EF4-FFF2-40B4-BE49-F238E27FC236}">
                <a16:creationId xmlns:a16="http://schemas.microsoft.com/office/drawing/2014/main" id="{A7EBE49A-0103-1907-A868-368BACBF2C5F}"/>
              </a:ext>
            </a:extLst>
          </p:cNvPr>
          <p:cNvSpPr txBox="1"/>
          <p:nvPr/>
        </p:nvSpPr>
        <p:spPr>
          <a:xfrm>
            <a:off x="2288984" y="2021337"/>
            <a:ext cx="4392474" cy="663580"/>
          </a:xfrm>
          <a:prstGeom prst="rect">
            <a:avLst/>
          </a:prstGeom>
          <a:noFill/>
        </p:spPr>
        <p:txBody>
          <a:bodyPr wrap="square" rtlCol="0">
            <a:spAutoFit/>
          </a:bodyPr>
          <a:lstStyle/>
          <a:p>
            <a:pPr marL="0" marR="0" indent="685800">
              <a:lnSpc>
                <a:spcPct val="107000"/>
              </a:lnSpc>
              <a:spcBef>
                <a:spcPts val="0"/>
              </a:spcBef>
              <a:spcAft>
                <a:spcPts val="800"/>
              </a:spcAft>
            </a:pPr>
            <a:r>
              <a:rPr lang="mn-MN" sz="1800"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3.1.1.Суралцагчийн өмнө хүлээх ёс зүйн хэм хэмжээ;</a:t>
            </a:r>
          </a:p>
        </p:txBody>
      </p:sp>
      <p:pic>
        <p:nvPicPr>
          <p:cNvPr id="3074" name="Picture 2" descr="Багшийн тухай цөөхөн хэдэн өгүүлбэрээр | News.MN">
            <a:extLst>
              <a:ext uri="{FF2B5EF4-FFF2-40B4-BE49-F238E27FC236}">
                <a16:creationId xmlns:a16="http://schemas.microsoft.com/office/drawing/2014/main" id="{64A000C1-0692-9C6F-207F-6C3E8BD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955" y="1882073"/>
            <a:ext cx="1878734" cy="1509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D60D59-2AA8-21BE-446C-3D1CB0597CDA}"/>
              </a:ext>
            </a:extLst>
          </p:cNvPr>
          <p:cNvSpPr txBox="1"/>
          <p:nvPr/>
        </p:nvSpPr>
        <p:spPr>
          <a:xfrm>
            <a:off x="125741" y="665255"/>
            <a:ext cx="9053646" cy="670120"/>
          </a:xfrm>
          <a:prstGeom prst="rect">
            <a:avLst/>
          </a:prstGeom>
          <a:noFill/>
        </p:spPr>
        <p:txBody>
          <a:bodyPr wrap="square" rtlCol="0">
            <a:spAutoFit/>
          </a:bodyPr>
          <a:lstStyle/>
          <a:p>
            <a:pPr marL="0" marR="0" indent="342900" algn="just">
              <a:spcBef>
                <a:spcPts val="0"/>
              </a:spcBef>
              <a:spcAft>
                <a:spcPts val="800"/>
              </a:spcAft>
            </a:pPr>
            <a:r>
              <a:rPr lang="mn-MN" sz="1800" dirty="0">
                <a:solidFill>
                  <a:schemeClr val="accent2">
                    <a:lumMod val="75000"/>
                  </a:schemeClr>
                </a:solidFill>
                <a:effectLst/>
                <a:latin typeface="Arial" panose="020B0604020202020204" pitchFamily="34" charset="0"/>
                <a:ea typeface="Calibri" panose="020F0502020204030204" pitchFamily="34" charset="0"/>
                <a:cs typeface="Mongolian Baiti" panose="03000500000000000000" pitchFamily="66" charset="0"/>
              </a:rPr>
              <a:t>3.1. Багш, ажилтны дагаж мөрдөх мэргэжлийн ёс зүйн хэм хэмжээг дор дурдсанаар ангилна. </a:t>
            </a:r>
            <a:endParaRPr lang="en-US" sz="1800" dirty="0">
              <a:solidFill>
                <a:schemeClr val="accent2">
                  <a:lumMod val="75000"/>
                </a:schemeClr>
              </a:solidFill>
              <a:effectLst/>
              <a:latin typeface="Calibri" panose="020F0502020204030204" pitchFamily="34" charset="0"/>
              <a:ea typeface="Calibri" panose="020F0502020204030204" pitchFamily="34" charset="0"/>
              <a:cs typeface="Mongolian Baiti" panose="03000500000000000000" pitchFamily="66" charset="0"/>
            </a:endParaRPr>
          </a:p>
        </p:txBody>
      </p:sp>
      <p:sp>
        <p:nvSpPr>
          <p:cNvPr id="7" name="TextBox 6">
            <a:extLst>
              <a:ext uri="{FF2B5EF4-FFF2-40B4-BE49-F238E27FC236}">
                <a16:creationId xmlns:a16="http://schemas.microsoft.com/office/drawing/2014/main" id="{A835B257-5CAA-5A53-4600-03764C105D86}"/>
              </a:ext>
            </a:extLst>
          </p:cNvPr>
          <p:cNvSpPr txBox="1"/>
          <p:nvPr/>
        </p:nvSpPr>
        <p:spPr>
          <a:xfrm>
            <a:off x="2269846" y="2948449"/>
            <a:ext cx="4529307" cy="670120"/>
          </a:xfrm>
          <a:prstGeom prst="rect">
            <a:avLst/>
          </a:prstGeom>
          <a:noFill/>
        </p:spPr>
        <p:txBody>
          <a:bodyPr wrap="square" rtlCol="0">
            <a:spAutoFit/>
          </a:bodyPr>
          <a:lstStyle/>
          <a:p>
            <a:pPr marL="0" marR="0" indent="685800" algn="just">
              <a:lnSpc>
                <a:spcPct val="107000"/>
              </a:lnSpc>
              <a:spcBef>
                <a:spcPts val="0"/>
              </a:spcBef>
              <a:spcAft>
                <a:spcPts val="800"/>
              </a:spcAft>
            </a:pPr>
            <a:r>
              <a:rPr lang="mn-MN" sz="1800"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3.1.2.Ажил, мэргэжлийнхээ өмнө хүлээх ёс зүйн хэм хэмжээ;</a:t>
            </a:r>
            <a:endParaRPr lang="en-US" sz="1800"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p:txBody>
      </p:sp>
      <p:sp>
        <p:nvSpPr>
          <p:cNvPr id="8" name="TextBox 7">
            <a:extLst>
              <a:ext uri="{FF2B5EF4-FFF2-40B4-BE49-F238E27FC236}">
                <a16:creationId xmlns:a16="http://schemas.microsoft.com/office/drawing/2014/main" id="{25C3F3BA-5A98-B9A6-3FA7-24F3140CED54}"/>
              </a:ext>
            </a:extLst>
          </p:cNvPr>
          <p:cNvSpPr txBox="1"/>
          <p:nvPr/>
        </p:nvSpPr>
        <p:spPr>
          <a:xfrm>
            <a:off x="2357216" y="5248853"/>
            <a:ext cx="4441937" cy="670120"/>
          </a:xfrm>
          <a:prstGeom prst="rect">
            <a:avLst/>
          </a:prstGeom>
          <a:noFill/>
        </p:spPr>
        <p:txBody>
          <a:bodyPr wrap="square" rtlCol="0">
            <a:spAutoFit/>
          </a:bodyPr>
          <a:lstStyle/>
          <a:p>
            <a:pPr marL="0" marR="0" indent="685800" algn="just">
              <a:lnSpc>
                <a:spcPct val="107000"/>
              </a:lnSpc>
              <a:spcBef>
                <a:spcPts val="0"/>
              </a:spcBef>
              <a:spcAft>
                <a:spcPts val="800"/>
              </a:spcAft>
            </a:pPr>
            <a:r>
              <a:rPr lang="mn-MN" sz="1800"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3.1.4.Технологийг хариуцлагатай, ёс зүйтэй ашиглах хэм хэмжээ</a:t>
            </a:r>
            <a:endParaRPr lang="en-US" sz="1800"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p:txBody>
      </p:sp>
      <p:sp>
        <p:nvSpPr>
          <p:cNvPr id="9" name="TextBox 8">
            <a:extLst>
              <a:ext uri="{FF2B5EF4-FFF2-40B4-BE49-F238E27FC236}">
                <a16:creationId xmlns:a16="http://schemas.microsoft.com/office/drawing/2014/main" id="{545EDBB4-F5AB-81AA-8025-951791C86B1B}"/>
              </a:ext>
            </a:extLst>
          </p:cNvPr>
          <p:cNvSpPr txBox="1"/>
          <p:nvPr/>
        </p:nvSpPr>
        <p:spPr>
          <a:xfrm>
            <a:off x="2301048" y="4062948"/>
            <a:ext cx="4587063" cy="966483"/>
          </a:xfrm>
          <a:prstGeom prst="rect">
            <a:avLst/>
          </a:prstGeom>
          <a:noFill/>
        </p:spPr>
        <p:txBody>
          <a:bodyPr wrap="square" rtlCol="0">
            <a:spAutoFit/>
          </a:bodyPr>
          <a:lstStyle/>
          <a:p>
            <a:pPr marL="0" marR="0" indent="685800" algn="just">
              <a:lnSpc>
                <a:spcPct val="107000"/>
              </a:lnSpc>
              <a:spcBef>
                <a:spcPts val="0"/>
              </a:spcBef>
              <a:spcAft>
                <a:spcPts val="800"/>
              </a:spcAft>
            </a:pPr>
            <a:r>
              <a:rPr lang="mn-MN" sz="1800"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3.1.3.Хамт олон, хамтран ажиллагч, олон нийтийн өмнө хүлээх ёс зүйн хэм хэмжээ;</a:t>
            </a:r>
            <a:endParaRPr lang="en-US" sz="1800"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p:txBody>
      </p:sp>
      <p:pic>
        <p:nvPicPr>
          <p:cNvPr id="3082" name="Picture 10" descr="Going beyond the curriculum: How to keep learning! | by Akshay Balakrishnan  | Medium">
            <a:extLst>
              <a:ext uri="{FF2B5EF4-FFF2-40B4-BE49-F238E27FC236}">
                <a16:creationId xmlns:a16="http://schemas.microsoft.com/office/drawing/2014/main" id="{F0236DB7-D3AA-4E40-F90A-4DF1E3F2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615" y="3474823"/>
            <a:ext cx="3191070" cy="2575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F0B3C33-5423-3CF0-4E88-A74465EFB0AE}"/>
              </a:ext>
            </a:extLst>
          </p:cNvPr>
          <p:cNvSpPr txBox="1"/>
          <p:nvPr/>
        </p:nvSpPr>
        <p:spPr>
          <a:xfrm>
            <a:off x="-37401" y="6508457"/>
            <a:ext cx="11031435" cy="338554"/>
          </a:xfrm>
          <a:prstGeom prst="rect">
            <a:avLst/>
          </a:prstGeom>
          <a:gradFill>
            <a:gsLst>
              <a:gs pos="62000">
                <a:schemeClr val="accent1">
                  <a:lumMod val="60000"/>
                  <a:lumOff val="40000"/>
                </a:schemeClr>
              </a:gs>
              <a:gs pos="99906">
                <a:srgbClr val="2F5597"/>
              </a:gs>
              <a:gs pos="99812">
                <a:srgbClr val="2F5597"/>
              </a:gs>
              <a:gs pos="99625">
                <a:srgbClr val="2F5596"/>
              </a:gs>
              <a:gs pos="99250">
                <a:srgbClr val="2F5495"/>
              </a:gs>
              <a:gs pos="98500">
                <a:srgbClr val="2E5292"/>
              </a:gs>
              <a:gs pos="100000">
                <a:schemeClr val="accent1">
                  <a:lumMod val="75000"/>
                </a:schemeClr>
              </a:gs>
              <a:gs pos="69000">
                <a:schemeClr val="accent1">
                  <a:lumMod val="75000"/>
                </a:schemeClr>
              </a:gs>
              <a:gs pos="44000">
                <a:schemeClr val="accent1">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mn-MN" sz="1600" dirty="0">
                <a:solidFill>
                  <a:schemeClr val="bg1"/>
                </a:solidFill>
                <a:latin typeface="Arial" panose="020B0604020202020204" pitchFamily="34" charset="0"/>
                <a:cs typeface="Arial" panose="020B0604020202020204" pitchFamily="34" charset="0"/>
              </a:rPr>
              <a:t>А</a:t>
            </a:r>
            <a:r>
              <a:rPr lang="ru-RU" sz="1600" dirty="0">
                <a:solidFill>
                  <a:schemeClr val="bg1"/>
                </a:solidFill>
                <a:latin typeface="Arial" panose="020B0604020202020204" pitchFamily="34" charset="0"/>
                <a:cs typeface="Arial" panose="020B0604020202020204" pitchFamily="34" charset="0"/>
              </a:rPr>
              <a:t>мьдарч, ажиллаж буй орчиндоо зөв зохицон амар тайван амьдрах чадвар</a:t>
            </a:r>
            <a:endParaRPr lang="mn-MN" sz="1600" dirty="0">
              <a:solidFill>
                <a:schemeClr val="bg1"/>
              </a:solidFill>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 name="Oval 2">
            <a:extLst>
              <a:ext uri="{FF2B5EF4-FFF2-40B4-BE49-F238E27FC236}">
                <a16:creationId xmlns:a16="http://schemas.microsoft.com/office/drawing/2014/main" id="{34FC5C05-9B59-6B8D-F1E0-5A33F2D656DD}"/>
              </a:ext>
            </a:extLst>
          </p:cNvPr>
          <p:cNvSpPr/>
          <p:nvPr/>
        </p:nvSpPr>
        <p:spPr>
          <a:xfrm>
            <a:off x="11237505" y="425581"/>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3.1</a:t>
            </a:r>
            <a:r>
              <a:rPr lang="mn-MN" dirty="0">
                <a:solidFill>
                  <a:schemeClr val="accent1">
                    <a:lumMod val="75000"/>
                  </a:schemeClr>
                </a:solidFill>
                <a:latin typeface="Arial" panose="020B0604020202020204" pitchFamily="34" charset="0"/>
                <a:cs typeface="Arial" panose="020B0604020202020204" pitchFamily="34" charset="0"/>
              </a:rPr>
              <a:t>.</a:t>
            </a:r>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15317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73510" y="756051"/>
            <a:ext cx="9324340" cy="280013"/>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342900" algn="just">
              <a:lnSpc>
                <a:spcPct val="107000"/>
              </a:lnSpc>
              <a:spcBef>
                <a:spcPts val="0"/>
              </a:spcBef>
              <a:spcAft>
                <a:spcPts val="800"/>
              </a:spcAft>
            </a:pPr>
            <a:r>
              <a:rPr lang="mn-MN" sz="1200"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4.2.Энэ дүрмийн 3.1.1-д дурдсан “Суралцагчийн өмнө хүлээх ёс зүйн хэм хэмжээ”-ний хүрээнд: </a:t>
            </a:r>
            <a:endParaRPr lang="en-US" sz="1200"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063623"/>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E2EA7-0D86-FB09-0442-24AC17403FA5}"/>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F1739F-7B6F-C081-1A6F-F0409E347CF9}"/>
              </a:ext>
            </a:extLst>
          </p:cNvPr>
          <p:cNvSpPr txBox="1"/>
          <p:nvPr/>
        </p:nvSpPr>
        <p:spPr>
          <a:xfrm>
            <a:off x="207607" y="1167243"/>
            <a:ext cx="10482366" cy="5173468"/>
          </a:xfrm>
          <a:prstGeom prst="rect">
            <a:avLst/>
          </a:prstGeom>
          <a:noFill/>
        </p:spPr>
        <p:txBody>
          <a:bodyPr wrap="square" rtlCol="0">
            <a:spAutoFit/>
          </a:bodyPr>
          <a:lstStyle/>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4.2.1.Боловсролын үйлчилгээ үзүүлэхдээ суралцагч бүрийн эрх, нэр төр, үндэс угсаа, арьсны өнгө, нас, хүйс,  эрүүл мэнд, танин мэдэхүйн онцлог, ялгаатай байдал, нийгмийн байдал, суралцах чадвараар ялгаварлан гадуурхахгүй, соёлын олон талт байдалд хүндэтгэлтэй, тэгш хандах;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4.2.2.Суралцагчид бие махбодийн шийтгэл, сэтгэл санааны дарамт үзүүлэх, хүчээр албадахаас татгалзах;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4.2.3.Хичээл сургалтын үйл ажиллагааны явцад олж авсан  суралцагчийн болон түүний гэр бүлийн нууцыг ажил эрхлэх хугацаанд болон хөдөлмөрийн харилцаа дуусгавар болсноос хойш бүхий л хугацаанд чандлан хадгалах, мэдээлэх зайлшгүй шаардлагатай тохиолдолд эрх бүхий байгууллага, эцэг эх, асран хамгаалагчийн зөвшөөрсний дагуу мэдээлэх;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4.2.4.Ажил үүргээ гүйцэтгэсний төлөө суралцагчаас шан харамж, бэлэг, авлига авах, бусдад зуучлах, хуульд заагаагүй төлбөр, хураамж, хандив, тоног төхөөрөмж, эд материал өгөхийг шаардах, ном, сургалтын хэрэглэгдэхүүн, бусад зүйлийг тулган борлуулахаас татгалзах;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4.2.5.Сургалтын орчинд хүүхдийн эрх зөрчигдөх, эрүүл мэнд хохирох, дарамт, ялгаварлан гадуурхалд өртөх, сөрөг нөлөөнд автахаас урьдчилан сэргийлэх;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4.2.6.Суралцагчид мэдлэг, чадвар, хандлага, харилцаа, хувцаслалт, биеэ авч явах байдал, арга барилаар зөв үлгэрлэх;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4.2.7.Суралцагчийн өмнө зүй бус үг хэллэг, үйлдэл гаргах, хууль, дүрэм журам, ёс зүйн хэм хэмжээ зөрчихөөс сэргийлэх;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28650" algn="just">
              <a:lnSpc>
                <a:spcPct val="107000"/>
              </a:lnSpc>
              <a:spcBef>
                <a:spcPts val="0"/>
              </a:spcBef>
              <a:spcAft>
                <a:spcPts val="800"/>
              </a:spcAft>
              <a:tabLst>
                <a:tab pos="2857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4.2.8. Сургалтын агуулга, хөтөлбөрт зааснаас бусад тохиолдолд улс төр, цэрэг дайн, шашин, нийгмийг хамарсан өвчин тахал болон  бусад асуудлаар хүүхдийг айдаст автуулахуйц эх сурвалжгүй мэдээлэл хийх, хувийн үзэл бодлоо тулгахаас зайлсхийх;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01077E-61FA-4E4B-D55A-9649B73F7E73}"/>
              </a:ext>
            </a:extLst>
          </p:cNvPr>
          <p:cNvSpPr txBox="1"/>
          <p:nvPr/>
        </p:nvSpPr>
        <p:spPr>
          <a:xfrm>
            <a:off x="-20337" y="6484050"/>
            <a:ext cx="9818765" cy="369332"/>
          </a:xfrm>
          <a:prstGeom prst="rect">
            <a:avLst/>
          </a:prstGeom>
          <a:gradFill flip="none" rotWithShape="1">
            <a:gsLst>
              <a:gs pos="0">
                <a:schemeClr val="accent1">
                  <a:lumMod val="89000"/>
                </a:schemeClr>
              </a:gs>
              <a:gs pos="75000">
                <a:srgbClr val="002060"/>
              </a:gs>
              <a:gs pos="70000">
                <a:schemeClr val="accent1">
                  <a:lumMod val="75000"/>
                </a:schemeClr>
              </a:gs>
              <a:gs pos="63000">
                <a:schemeClr val="accent1">
                  <a:lumMod val="70000"/>
                </a:schemeClr>
              </a:gs>
            </a:gsLst>
            <a:path path="circle">
              <a:fillToRect l="50000" t="50000" r="50000" b="50000"/>
            </a:path>
            <a:tileRect/>
          </a:gradFill>
        </p:spPr>
        <p:txBody>
          <a:bodyPr wrap="square" rtlCol="0">
            <a:spAutoFit/>
          </a:bodyPr>
          <a:lstStyle/>
          <a:p>
            <a:pPr algn="ctr"/>
            <a:r>
              <a:rPr lang="mn-MN" dirty="0">
                <a:solidFill>
                  <a:schemeClr val="bg1"/>
                </a:solidFill>
              </a:rPr>
              <a:t>Хүүхдэд ямар үлгэр дууриал үзүүлнэ, хүүхэд нийгэмд тийм үлгэр дууриал үзүүлнэ.</a:t>
            </a:r>
            <a:endParaRPr lang="en-US" dirty="0">
              <a:solidFill>
                <a:schemeClr val="bg1"/>
              </a:solidFill>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 name="Oval 3">
            <a:extLst>
              <a:ext uri="{FF2B5EF4-FFF2-40B4-BE49-F238E27FC236}">
                <a16:creationId xmlns:a16="http://schemas.microsoft.com/office/drawing/2014/main" id="{B1F65CD2-F6D5-FA80-4B08-B223960E168A}"/>
              </a:ext>
            </a:extLst>
          </p:cNvPr>
          <p:cNvSpPr/>
          <p:nvPr/>
        </p:nvSpPr>
        <p:spPr>
          <a:xfrm>
            <a:off x="11314410" y="4972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4.2</a:t>
            </a:r>
            <a:r>
              <a:rPr lang="mn-MN" dirty="0">
                <a:solidFill>
                  <a:schemeClr val="accent1">
                    <a:lumMod val="75000"/>
                  </a:schemeClr>
                </a:solidFill>
                <a:latin typeface="Arial" panose="020B0604020202020204" pitchFamily="34" charset="0"/>
                <a:cs typeface="Arial" panose="020B0604020202020204" pitchFamily="34" charset="0"/>
              </a:rPr>
              <a:t>.</a:t>
            </a:r>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61063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a:extLst>
              <a:ext uri="{FF2B5EF4-FFF2-40B4-BE49-F238E27FC236}">
                <a16:creationId xmlns:a16="http://schemas.microsoft.com/office/drawing/2014/main" id="{0B01A470-AB77-91BA-22CF-85EDCF9D4289}"/>
              </a:ext>
            </a:extLst>
          </p:cNvPr>
          <p:cNvCxnSpPr>
            <a:cxnSpLocks/>
            <a:stCxn id="109" idx="0"/>
          </p:cNvCxnSpPr>
          <p:nvPr/>
        </p:nvCxnSpPr>
        <p:spPr>
          <a:xfrm>
            <a:off x="3891734" y="262096"/>
            <a:ext cx="8277569"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Diagonal Corners Snipped 108">
            <a:extLst>
              <a:ext uri="{FF2B5EF4-FFF2-40B4-BE49-F238E27FC236}">
                <a16:creationId xmlns:a16="http://schemas.microsoft.com/office/drawing/2014/main" id="{B7D2D97D-D7EA-4D0E-D2AD-54A2294AF6C1}"/>
              </a:ext>
            </a:extLst>
          </p:cNvPr>
          <p:cNvSpPr/>
          <p:nvPr/>
        </p:nvSpPr>
        <p:spPr>
          <a:xfrm>
            <a:off x="73510" y="46096"/>
            <a:ext cx="3818224" cy="431999"/>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latin typeface="Arial" panose="020B0604020202020204" pitchFamily="34" charset="0"/>
                <a:ea typeface="Calibri" panose="020F0502020204030204" pitchFamily="34" charset="0"/>
              </a:rPr>
              <a:t>Нэгдүгээр хавсралт </a:t>
            </a:r>
            <a:endParaRPr lang="en-US"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103B5-A67D-4970-B776-8C161CD17320}"/>
              </a:ext>
            </a:extLst>
          </p:cNvPr>
          <p:cNvSpPr txBox="1"/>
          <p:nvPr/>
        </p:nvSpPr>
        <p:spPr>
          <a:xfrm>
            <a:off x="-72791" y="887230"/>
            <a:ext cx="9895244" cy="280013"/>
          </a:xfrm>
          <a:prstGeom prst="rect">
            <a:avLst/>
          </a:prstGeom>
          <a:noFill/>
        </p:spPr>
        <p:txBody>
          <a:bodyPr wrap="square">
            <a:spAutoFit/>
          </a:bodyPr>
          <a:lstStyle>
            <a:defPPr>
              <a:defRPr lang="en-US"/>
            </a:defPPr>
            <a:lvl1pPr algn="ctr">
              <a:lnSpc>
                <a:spcPct val="90000"/>
              </a:lnSpc>
              <a:spcBef>
                <a:spcPct val="0"/>
              </a:spcBef>
              <a:spcAft>
                <a:spcPts val="600"/>
              </a:spcAft>
              <a:tabLst>
                <a:tab pos="0" algn="l"/>
              </a:tabLst>
              <a:defRPr b="1" strike="noStrike" cap="all" spc="-1">
                <a:solidFill>
                  <a:srgbClr val="C00000"/>
                </a:solidFill>
                <a:latin typeface="Arial" panose="020B0604020202020204" pitchFamily="34" charset="0"/>
                <a:ea typeface="+mj-ea"/>
                <a:cs typeface="Arial" panose="020B0604020202020204" pitchFamily="34" charset="0"/>
              </a:defRPr>
            </a:lvl1pPr>
          </a:lstStyle>
          <a:p>
            <a:pPr marL="0" marR="0" indent="342900" algn="just">
              <a:lnSpc>
                <a:spcPct val="107000"/>
              </a:lnSpc>
              <a:spcBef>
                <a:spcPts val="0"/>
              </a:spcBef>
              <a:spcAft>
                <a:spcPts val="800"/>
              </a:spcAft>
            </a:pPr>
            <a:r>
              <a:rPr lang="mn-MN" sz="1200" dirty="0">
                <a:solidFill>
                  <a:srgbClr val="002060"/>
                </a:solidFill>
                <a:effectLst/>
                <a:latin typeface="Arial" panose="020B0604020202020204" pitchFamily="34" charset="0"/>
                <a:ea typeface="Calibri" panose="020F0502020204030204" pitchFamily="34" charset="0"/>
                <a:cs typeface="Mongolian Baiti" panose="03000500000000000000" pitchFamily="66" charset="0"/>
              </a:rPr>
              <a:t>4.3. Энэ дүрмийн 3.1.2-д заасан “Ажил, мэргэжлийнхээ өмнө хүлээх ёс зүйн хэм хэмжээ”-ний хүрээнд:</a:t>
            </a:r>
            <a:endParaRPr lang="en-US" sz="1200" dirty="0">
              <a:solidFill>
                <a:srgbClr val="002060"/>
              </a:solidFill>
              <a:effectLst/>
              <a:latin typeface="Calibri" panose="020F0502020204030204" pitchFamily="34" charset="0"/>
              <a:ea typeface="Calibri" panose="020F0502020204030204" pitchFamily="34" charset="0"/>
              <a:cs typeface="Mongolian Baiti" panose="03000500000000000000" pitchFamily="66" charset="0"/>
            </a:endParaRPr>
          </a:p>
        </p:txBody>
      </p:sp>
      <p:cxnSp>
        <p:nvCxnSpPr>
          <p:cNvPr id="103" name="Straight Connector 102">
            <a:extLst>
              <a:ext uri="{FF2B5EF4-FFF2-40B4-BE49-F238E27FC236}">
                <a16:creationId xmlns:a16="http://schemas.microsoft.com/office/drawing/2014/main" id="{C3E10359-29D2-4C2E-B44D-BD5958FB5F5E}"/>
              </a:ext>
            </a:extLst>
          </p:cNvPr>
          <p:cNvCxnSpPr>
            <a:cxnSpLocks/>
          </p:cNvCxnSpPr>
          <p:nvPr/>
        </p:nvCxnSpPr>
        <p:spPr>
          <a:xfrm>
            <a:off x="0" y="1294202"/>
            <a:ext cx="9648000" cy="0"/>
          </a:xfrm>
          <a:prstGeom prst="line">
            <a:avLst/>
          </a:prstGeom>
          <a:ln w="47625" cmpd="thickThi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24E2EA7-0D86-FB09-0442-24AC17403FA5}"/>
              </a:ext>
            </a:extLst>
          </p:cNvPr>
          <p:cNvSpPr/>
          <p:nvPr/>
        </p:nvSpPr>
        <p:spPr>
          <a:xfrm>
            <a:off x="11162010" y="344860"/>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F1739F-7B6F-C081-1A6F-F0409E347CF9}"/>
              </a:ext>
            </a:extLst>
          </p:cNvPr>
          <p:cNvSpPr txBox="1"/>
          <p:nvPr/>
        </p:nvSpPr>
        <p:spPr>
          <a:xfrm>
            <a:off x="298764" y="1650467"/>
            <a:ext cx="9343177" cy="4816703"/>
          </a:xfrm>
          <a:prstGeom prst="rect">
            <a:avLst/>
          </a:prstGeom>
          <a:noFill/>
        </p:spPr>
        <p:txBody>
          <a:bodyPr wrap="square" rtlCol="0">
            <a:spAutoFit/>
          </a:bodyPr>
          <a:lstStyle/>
          <a:p>
            <a:pPr marL="57150" marR="0" indent="685800" algn="just">
              <a:lnSpc>
                <a:spcPct val="107000"/>
              </a:lnSpc>
              <a:spcBef>
                <a:spcPts val="0"/>
              </a:spcBef>
              <a:spcAft>
                <a:spcPts val="800"/>
              </a:spcAft>
              <a:tabLst>
                <a:tab pos="10858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4.3.1.Ажил, мэргэжлийн үйл ажиллагаатай холбоотой бодлого, хууль тогтоомж, дүрэм журам, бусад эрх зүйн баримт бичгийг судалж мэдэх, хувийн үзэл бодлоос үл хамааран дагаж мөрдөх;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 marR="0" indent="685800" algn="just">
              <a:lnSpc>
                <a:spcPct val="107000"/>
              </a:lnSpc>
              <a:spcBef>
                <a:spcPts val="0"/>
              </a:spcBef>
              <a:spcAft>
                <a:spcPts val="800"/>
              </a:spcAft>
              <a:tabLst>
                <a:tab pos="971550" algn="l"/>
                <a:tab pos="102870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4.3.2.Өөрийн мэргэжлийн мэдлэг, ур чадвар, ажлын гүйцэтгэлийг шударга, бодитой үнэлэх;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 marR="0" indent="685800" algn="just">
              <a:lnSpc>
                <a:spcPct val="107000"/>
              </a:lnSpc>
              <a:spcBef>
                <a:spcPts val="0"/>
              </a:spcBef>
              <a:spcAft>
                <a:spcPts val="800"/>
              </a:spcAft>
              <a:tabLst>
                <a:tab pos="10858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4.3.3.Ажлын байр, олон нийтийн газар болон цахим орчинд бусадтай харилцахдаа ажил, мэргэжлийнхээ нэр хүндэд харшлах аливаа үйл ажиллагаа, үг, үйлдэл, эс үйлдэхүйгээс татгалзах;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 marR="0" indent="685800" algn="just">
              <a:lnSpc>
                <a:spcPct val="107000"/>
              </a:lnSpc>
              <a:spcBef>
                <a:spcPts val="0"/>
              </a:spcBef>
              <a:spcAft>
                <a:spcPts val="800"/>
              </a:spcAft>
              <a:tabLst>
                <a:tab pos="10858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4.3.4.Хичээл сургалтын явцад, сургалтын орчинд хууль бус үйл ажиллагаа, жагсаал цуглаан, шашны зан үйл зохион байгуулах, оролцох, бусдыг оролцохыг тулган шаардах, суралцагчийг татан оролцуулахаас татгалзах;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 marR="0" indent="685800" algn="just">
              <a:lnSpc>
                <a:spcPct val="107000"/>
              </a:lnSpc>
              <a:spcBef>
                <a:spcPts val="0"/>
              </a:spcBef>
              <a:spcAft>
                <a:spcPts val="800"/>
              </a:spcAft>
              <a:tabLst>
                <a:tab pos="10858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4.3.5.Ажил эрхлэх, албан тушаал дэвшихдээ боловсролын түвшин, мэргэжлийн ур чадвараа  үнэн зөв мэдүүлэх, баримт бичгээр нотлох;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57150" marR="0" indent="685800" algn="just">
              <a:lnSpc>
                <a:spcPct val="107000"/>
              </a:lnSpc>
              <a:spcBef>
                <a:spcPts val="0"/>
              </a:spcBef>
              <a:spcAft>
                <a:spcPts val="800"/>
              </a:spcAft>
              <a:tabLst>
                <a:tab pos="1085850" algn="l"/>
              </a:tabLs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4.3.6.Албан байгууллагын нэр, албан тушаалын бүрэн эрхийг хувийн зорилгоор ашиглахаас татгалзах;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8580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4.3.7.Ажлын алдаа дутагдлын талаарх шударга, үнэн бодит шүүмжлэлд хүндэтгэлтэй хандах, алдаа дутагдлаа засах, сайжруулах хандлага, чадвартай байх;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indent="685800" algn="just">
              <a:lnSpc>
                <a:spcPct val="107000"/>
              </a:lnSpc>
              <a:spcBef>
                <a:spcPts val="0"/>
              </a:spcBef>
              <a:spcAft>
                <a:spcPts val="80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4.3.8. Багш, ажилтан нь өөрийн буруутай үйлдэл, эс үйлдэхүйн төлөө ёс зүйн хариуцлага хүлээх чадвартай байх.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p:txBody>
      </p:sp>
      <p:sp>
        <p:nvSpPr>
          <p:cNvPr id="4" name="Rectangle: Diagonal Corners Snipped 3">
            <a:extLst>
              <a:ext uri="{FF2B5EF4-FFF2-40B4-BE49-F238E27FC236}">
                <a16:creationId xmlns:a16="http://schemas.microsoft.com/office/drawing/2014/main" id="{41351254-37C9-CA80-0153-B4BCC2EB4462}"/>
              </a:ext>
            </a:extLst>
          </p:cNvPr>
          <p:cNvSpPr/>
          <p:nvPr/>
        </p:nvSpPr>
        <p:spPr>
          <a:xfrm>
            <a:off x="-7928" y="6438065"/>
            <a:ext cx="10010893" cy="368405"/>
          </a:xfrm>
          <a:prstGeom prst="snip2DiagRect">
            <a:avLst>
              <a:gd name="adj1" fmla="val 0"/>
              <a:gd name="adj2" fmla="val 48663"/>
            </a:avLst>
          </a:prstGeom>
          <a:gradFill flip="none" rotWithShape="1">
            <a:gsLst>
              <a:gs pos="3000">
                <a:schemeClr val="accent5">
                  <a:lumMod val="75000"/>
                </a:schemeClr>
              </a:gs>
              <a:gs pos="21000">
                <a:schemeClr val="accent5">
                  <a:lumMod val="75000"/>
                </a:schemeClr>
              </a:gs>
              <a:gs pos="43000">
                <a:srgbClr val="002060"/>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a:lnSpc>
                <a:spcPct val="107000"/>
              </a:lnSpc>
              <a:spcBef>
                <a:spcPts val="0"/>
              </a:spcBef>
              <a:spcAft>
                <a:spcPts val="0"/>
              </a:spcAft>
            </a:pPr>
            <a:endPar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Н</a:t>
            </a: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эг үхрийн эвэр доргивол мянган үхрийн эвэр доргино</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mn-MN"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4CC6FAAB-1009-4D52-B68F-FA746908B903}"/>
              </a:ext>
            </a:extLst>
          </p:cNvPr>
          <p:cNvGrpSpPr/>
          <p:nvPr/>
        </p:nvGrpSpPr>
        <p:grpSpPr>
          <a:xfrm>
            <a:off x="9386994" y="1239"/>
            <a:ext cx="2805006" cy="6858000"/>
            <a:chOff x="760252" y="0"/>
            <a:chExt cx="2805006" cy="6858000"/>
          </a:xfrm>
        </p:grpSpPr>
        <p:grpSp>
          <p:nvGrpSpPr>
            <p:cNvPr id="47" name="Group 46">
              <a:extLst>
                <a:ext uri="{FF2B5EF4-FFF2-40B4-BE49-F238E27FC236}">
                  <a16:creationId xmlns:a16="http://schemas.microsoft.com/office/drawing/2014/main" id="{6C0C0432-5CB0-4162-AD49-0BDC7DE1B426}"/>
                </a:ext>
              </a:extLst>
            </p:cNvPr>
            <p:cNvGrpSpPr/>
            <p:nvPr/>
          </p:nvGrpSpPr>
          <p:grpSpPr>
            <a:xfrm flipH="1">
              <a:off x="760252" y="0"/>
              <a:ext cx="2189035" cy="6858000"/>
              <a:chOff x="760252" y="0"/>
              <a:chExt cx="2189035" cy="6858000"/>
            </a:xfrm>
          </p:grpSpPr>
          <p:sp>
            <p:nvSpPr>
              <p:cNvPr id="49" name="Freeform: Shape 48">
                <a:extLst>
                  <a:ext uri="{FF2B5EF4-FFF2-40B4-BE49-F238E27FC236}">
                    <a16:creationId xmlns:a16="http://schemas.microsoft.com/office/drawing/2014/main" id="{D3A5C526-FFB2-41D5-A08B-80F4B5B7722C}"/>
                  </a:ext>
                </a:extLst>
              </p:cNvPr>
              <p:cNvSpPr/>
              <p:nvPr/>
            </p:nvSpPr>
            <p:spPr>
              <a:xfrm flipH="1">
                <a:off x="760252" y="0"/>
                <a:ext cx="2189035" cy="6858000"/>
              </a:xfrm>
              <a:custGeom>
                <a:avLst/>
                <a:gdLst>
                  <a:gd name="connsiteX0" fmla="*/ 0 w 2189035"/>
                  <a:gd name="connsiteY0" fmla="*/ 0 h 6858000"/>
                  <a:gd name="connsiteX1" fmla="*/ 2189035 w 2189035"/>
                  <a:gd name="connsiteY1" fmla="*/ 0 h 6858000"/>
                  <a:gd name="connsiteX2" fmla="*/ 2189035 w 2189035"/>
                  <a:gd name="connsiteY2" fmla="*/ 6858000 h 6858000"/>
                  <a:gd name="connsiteX3" fmla="*/ 0 w 2189035"/>
                  <a:gd name="connsiteY3" fmla="*/ 6858000 h 6858000"/>
                  <a:gd name="connsiteX4" fmla="*/ 42905 w 2189035"/>
                  <a:gd name="connsiteY4" fmla="*/ 6786234 h 6858000"/>
                  <a:gd name="connsiteX5" fmla="*/ 1570205 w 2189035"/>
                  <a:gd name="connsiteY5" fmla="*/ 3412958 h 6858000"/>
                  <a:gd name="connsiteX6" fmla="*/ 42905 w 2189035"/>
                  <a:gd name="connsiteY6" fmla="*/ 71766 h 6858000"/>
                  <a:gd name="connsiteX7" fmla="*/ 0 w 218903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035" h="6858000">
                    <a:moveTo>
                      <a:pt x="0" y="0"/>
                    </a:moveTo>
                    <a:lnTo>
                      <a:pt x="2189035" y="0"/>
                    </a:lnTo>
                    <a:lnTo>
                      <a:pt x="2189035" y="6858000"/>
                    </a:lnTo>
                    <a:lnTo>
                      <a:pt x="0" y="6858000"/>
                    </a:lnTo>
                    <a:lnTo>
                      <a:pt x="42905" y="6786234"/>
                    </a:lnTo>
                    <a:cubicBezTo>
                      <a:pt x="532643" y="5927043"/>
                      <a:pt x="1570205" y="4724040"/>
                      <a:pt x="1570205" y="3412958"/>
                    </a:cubicBezTo>
                    <a:cubicBezTo>
                      <a:pt x="1570205" y="2101877"/>
                      <a:pt x="532643" y="930957"/>
                      <a:pt x="42905" y="71766"/>
                    </a:cubicBezTo>
                    <a:lnTo>
                      <a:pt x="0" y="0"/>
                    </a:lnTo>
                    <a:close/>
                  </a:path>
                </a:pathLst>
              </a:custGeom>
              <a:gradFill flip="none" rotWithShape="1">
                <a:gsLst>
                  <a:gs pos="77000">
                    <a:schemeClr val="bg1"/>
                  </a:gs>
                  <a:gs pos="3540">
                    <a:schemeClr val="bg1"/>
                  </a:gs>
                  <a:gs pos="26000">
                    <a:schemeClr val="bg1">
                      <a:lumMod val="65000"/>
                    </a:schemeClr>
                  </a:gs>
                  <a:gs pos="100000">
                    <a:schemeClr val="bg1">
                      <a:lumMod val="95000"/>
                    </a:schemeClr>
                  </a:gs>
                </a:gsLst>
                <a:lin ang="16200000" scaled="1"/>
                <a:tileRect/>
              </a:gradFill>
              <a:ln>
                <a:noFill/>
              </a:ln>
              <a:effectLst>
                <a:outerShdw blurRad="177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BC061F0-59CD-485F-9CE9-D7D9519C20DD}"/>
                  </a:ext>
                </a:extLst>
              </p:cNvPr>
              <p:cNvSpPr/>
              <p:nvPr/>
            </p:nvSpPr>
            <p:spPr>
              <a:xfrm flipH="1">
                <a:off x="760252" y="0"/>
                <a:ext cx="1573064" cy="6858000"/>
              </a:xfrm>
              <a:custGeom>
                <a:avLst/>
                <a:gdLst>
                  <a:gd name="connsiteX0" fmla="*/ 0 w 1573064"/>
                  <a:gd name="connsiteY0" fmla="*/ 0 h 6858000"/>
                  <a:gd name="connsiteX1" fmla="*/ 1573064 w 1573064"/>
                  <a:gd name="connsiteY1" fmla="*/ 0 h 6858000"/>
                  <a:gd name="connsiteX2" fmla="*/ 1573064 w 1573064"/>
                  <a:gd name="connsiteY2" fmla="*/ 6858000 h 6858000"/>
                  <a:gd name="connsiteX3" fmla="*/ 0 w 1573064"/>
                  <a:gd name="connsiteY3" fmla="*/ 6858000 h 6858000"/>
                  <a:gd name="connsiteX4" fmla="*/ 41223 w 1573064"/>
                  <a:gd name="connsiteY4" fmla="*/ 6786234 h 6858000"/>
                  <a:gd name="connsiteX5" fmla="*/ 1171767 w 1573064"/>
                  <a:gd name="connsiteY5" fmla="*/ 3412958 h 6858000"/>
                  <a:gd name="connsiteX6" fmla="*/ 41223 w 1573064"/>
                  <a:gd name="connsiteY6" fmla="*/ 71766 h 6858000"/>
                  <a:gd name="connsiteX7" fmla="*/ 0 w 15730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064" h="6858000">
                    <a:moveTo>
                      <a:pt x="0" y="0"/>
                    </a:moveTo>
                    <a:lnTo>
                      <a:pt x="1573064" y="0"/>
                    </a:lnTo>
                    <a:lnTo>
                      <a:pt x="1573064" y="6858000"/>
                    </a:lnTo>
                    <a:lnTo>
                      <a:pt x="0" y="6858000"/>
                    </a:lnTo>
                    <a:lnTo>
                      <a:pt x="41223" y="6786234"/>
                    </a:lnTo>
                    <a:cubicBezTo>
                      <a:pt x="511763" y="5927043"/>
                      <a:pt x="1171767" y="4724040"/>
                      <a:pt x="1171767" y="3412958"/>
                    </a:cubicBezTo>
                    <a:cubicBezTo>
                      <a:pt x="1171767" y="2101877"/>
                      <a:pt x="511763" y="930957"/>
                      <a:pt x="41223" y="71766"/>
                    </a:cubicBezTo>
                    <a:lnTo>
                      <a:pt x="0" y="0"/>
                    </a:lnTo>
                    <a:close/>
                  </a:path>
                </a:pathLst>
              </a:cu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EDCDA175-2DFB-4E84-855A-1E37C34C59C5}"/>
                  </a:ext>
                </a:extLst>
              </p:cNvPr>
              <p:cNvSpPr/>
              <p:nvPr/>
            </p:nvSpPr>
            <p:spPr>
              <a:xfrm flipH="1">
                <a:off x="760252" y="0"/>
                <a:ext cx="1163990" cy="6858000"/>
              </a:xfrm>
              <a:custGeom>
                <a:avLst/>
                <a:gdLst>
                  <a:gd name="connsiteX0" fmla="*/ 0 w 1163990"/>
                  <a:gd name="connsiteY0" fmla="*/ 0 h 6858000"/>
                  <a:gd name="connsiteX1" fmla="*/ 1163990 w 1163990"/>
                  <a:gd name="connsiteY1" fmla="*/ 0 h 6858000"/>
                  <a:gd name="connsiteX2" fmla="*/ 1163990 w 1163990"/>
                  <a:gd name="connsiteY2" fmla="*/ 6858000 h 6858000"/>
                  <a:gd name="connsiteX3" fmla="*/ 0 w 1163990"/>
                  <a:gd name="connsiteY3" fmla="*/ 6858000 h 6858000"/>
                  <a:gd name="connsiteX4" fmla="*/ 41223 w 1163990"/>
                  <a:gd name="connsiteY4" fmla="*/ 6786234 h 6858000"/>
                  <a:gd name="connsiteX5" fmla="*/ 802798 w 1163990"/>
                  <a:gd name="connsiteY5" fmla="*/ 3429000 h 6858000"/>
                  <a:gd name="connsiteX6" fmla="*/ 41223 w 1163990"/>
                  <a:gd name="connsiteY6" fmla="*/ 71766 h 6858000"/>
                  <a:gd name="connsiteX7" fmla="*/ 0 w 116399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990" h="6858000">
                    <a:moveTo>
                      <a:pt x="0" y="0"/>
                    </a:moveTo>
                    <a:lnTo>
                      <a:pt x="1163990" y="0"/>
                    </a:lnTo>
                    <a:lnTo>
                      <a:pt x="1163990" y="6858000"/>
                    </a:lnTo>
                    <a:lnTo>
                      <a:pt x="0" y="6858000"/>
                    </a:lnTo>
                    <a:lnTo>
                      <a:pt x="41223" y="6786234"/>
                    </a:lnTo>
                    <a:cubicBezTo>
                      <a:pt x="511763" y="5927043"/>
                      <a:pt x="802798" y="4740082"/>
                      <a:pt x="802798" y="3429000"/>
                    </a:cubicBezTo>
                    <a:cubicBezTo>
                      <a:pt x="802798" y="2117919"/>
                      <a:pt x="511763" y="930957"/>
                      <a:pt x="41223" y="71766"/>
                    </a:cubicBezTo>
                    <a:lnTo>
                      <a:pt x="0" y="0"/>
                    </a:lnTo>
                    <a:close/>
                  </a:path>
                </a:pathLst>
              </a:custGeom>
              <a:gradFill flip="none" rotWithShape="1">
                <a:gsLst>
                  <a:gs pos="3000">
                    <a:schemeClr val="accent5">
                      <a:lumMod val="75000"/>
                    </a:schemeClr>
                  </a:gs>
                  <a:gs pos="0">
                    <a:schemeClr val="accent5">
                      <a:lumMod val="75000"/>
                    </a:schemeClr>
                  </a:gs>
                  <a:gs pos="6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8" name="Rectangle 47">
              <a:extLst>
                <a:ext uri="{FF2B5EF4-FFF2-40B4-BE49-F238E27FC236}">
                  <a16:creationId xmlns:a16="http://schemas.microsoft.com/office/drawing/2014/main" id="{2F3CCA8E-847C-4662-B677-7205FCCE106F}"/>
                </a:ext>
              </a:extLst>
            </p:cNvPr>
            <p:cNvSpPr/>
            <p:nvPr/>
          </p:nvSpPr>
          <p:spPr>
            <a:xfrm>
              <a:off x="2656505" y="0"/>
              <a:ext cx="908753" cy="6858000"/>
            </a:xfrm>
            <a:prstGeom prst="rect">
              <a:avLst/>
            </a:prstGeom>
            <a:gradFill flip="none" rotWithShape="1">
              <a:gsLst>
                <a:gs pos="3000">
                  <a:schemeClr val="accent5">
                    <a:lumMod val="75000"/>
                  </a:schemeClr>
                </a:gs>
                <a:gs pos="0">
                  <a:schemeClr val="accent5">
                    <a:lumMod val="75000"/>
                  </a:schemeClr>
                </a:gs>
                <a:gs pos="62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5" name="Oval 4">
            <a:extLst>
              <a:ext uri="{FF2B5EF4-FFF2-40B4-BE49-F238E27FC236}">
                <a16:creationId xmlns:a16="http://schemas.microsoft.com/office/drawing/2014/main" id="{92096D13-6095-C2C8-C58A-09133886EEC7}"/>
              </a:ext>
            </a:extLst>
          </p:cNvPr>
          <p:cNvSpPr/>
          <p:nvPr/>
        </p:nvSpPr>
        <p:spPr>
          <a:xfrm>
            <a:off x="11173147" y="405628"/>
            <a:ext cx="822383" cy="822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accent1">
                    <a:lumMod val="75000"/>
                  </a:schemeClr>
                </a:solidFill>
                <a:latin typeface="Arial" panose="020B0604020202020204" pitchFamily="34" charset="0"/>
                <a:cs typeface="Arial" panose="020B0604020202020204" pitchFamily="34" charset="0"/>
              </a:rPr>
              <a:t>4.3</a:t>
            </a:r>
            <a:r>
              <a:rPr lang="mn-MN" dirty="0">
                <a:solidFill>
                  <a:schemeClr val="accent1">
                    <a:lumMod val="75000"/>
                  </a:schemeClr>
                </a:solidFill>
                <a:latin typeface="Arial" panose="020B0604020202020204" pitchFamily="34" charset="0"/>
                <a:cs typeface="Arial" panose="020B0604020202020204" pitchFamily="34" charset="0"/>
              </a:rPr>
              <a:t>.</a:t>
            </a:r>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10568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4341</Words>
  <Application>Microsoft Office PowerPoint</Application>
  <PresentationFormat>Widescreen</PresentationFormat>
  <Paragraphs>292</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Gill Sans MT</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Асуулт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owaisarabia@gmail.com</dc:creator>
  <cp:lastModifiedBy>User</cp:lastModifiedBy>
  <cp:revision>132</cp:revision>
  <dcterms:created xsi:type="dcterms:W3CDTF">2019-08-20T15:25:39Z</dcterms:created>
  <dcterms:modified xsi:type="dcterms:W3CDTF">2023-01-15T06:40:05Z</dcterms:modified>
</cp:coreProperties>
</file>